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8" r:id="rId1"/>
  </p:sldMasterIdLst>
  <p:notesMasterIdLst>
    <p:notesMasterId r:id="rId19"/>
  </p:notesMasterIdLst>
  <p:handoutMasterIdLst>
    <p:handoutMasterId r:id="rId20"/>
  </p:handoutMasterIdLst>
  <p:sldIdLst>
    <p:sldId id="268" r:id="rId2"/>
    <p:sldId id="349" r:id="rId3"/>
    <p:sldId id="366" r:id="rId4"/>
    <p:sldId id="348" r:id="rId5"/>
    <p:sldId id="350" r:id="rId6"/>
    <p:sldId id="347" r:id="rId7"/>
    <p:sldId id="354" r:id="rId8"/>
    <p:sldId id="346" r:id="rId9"/>
    <p:sldId id="353" r:id="rId10"/>
    <p:sldId id="355" r:id="rId11"/>
    <p:sldId id="356" r:id="rId12"/>
    <p:sldId id="357" r:id="rId13"/>
    <p:sldId id="358" r:id="rId14"/>
    <p:sldId id="359" r:id="rId15"/>
    <p:sldId id="360" r:id="rId16"/>
    <p:sldId id="365" r:id="rId17"/>
    <p:sldId id="362" r:id="rId18"/>
  </p:sldIdLst>
  <p:sldSz cx="9144000" cy="6858000" type="screen4x3"/>
  <p:notesSz cx="6797675" cy="9928225"/>
  <p:embeddedFontLst>
    <p:embeddedFont>
      <p:font typeface="Century Gothic" panose="020B0502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draig Oliver" initials="PO" lastIdx="6" clrIdx="0"/>
  <p:cmAuthor id="1" name="Martin Stadelmann" initials="MS" lastIdx="23" clrIdx="1"/>
  <p:cmAuthor id="2" name="micale" initials="m"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42B"/>
    <a:srgbClr val="000000"/>
    <a:srgbClr val="D53925"/>
    <a:srgbClr val="D0D8E8"/>
    <a:srgbClr val="4F81BD"/>
    <a:srgbClr val="7D7875"/>
    <a:srgbClr val="C0504D"/>
  </p:clrMru>
  <p:extLst>
    <p:ext uri="{E76CE94A-603C-4142-B9EB-6D1370010A27}">
      <p14:discardImageEditData xmlns:p14="http://schemas.microsoft.com/office/powerpoint/2010/main" val="1"/>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9" autoAdjust="0"/>
    <p:restoredTop sz="90231" autoAdjust="0"/>
  </p:normalViewPr>
  <p:slideViewPr>
    <p:cSldViewPr snapToGrid="0" snapToObjects="1">
      <p:cViewPr>
        <p:scale>
          <a:sx n="75" d="100"/>
          <a:sy n="75" d="100"/>
        </p:scale>
        <p:origin x="-1974" y="-2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286"/>
    </p:cViewPr>
  </p:sorterViewPr>
  <p:notesViewPr>
    <p:cSldViewPr snapToGrid="0" snapToObjects="1">
      <p:cViewPr varScale="1">
        <p:scale>
          <a:sx n="72" d="100"/>
          <a:sy n="72" d="100"/>
        </p:scale>
        <p:origin x="-2803" y="-91"/>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liver\Downloads\FIGURES%20(1)%20(1)%2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liver\Downloads\FIGURES%20(1)%20(1)%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oliver\Downloads\FIGURES%20(1)%20(1)%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'Fig 2-3 Demand'!$C$56</c:f>
              <c:strCache>
                <c:ptCount val="1"/>
                <c:pt idx="0">
                  <c:v>Public Finance</c:v>
                </c:pt>
              </c:strCache>
            </c:strRef>
          </c:tx>
          <c:spPr>
            <a:solidFill>
              <a:srgbClr val="F0542B"/>
            </a:solidFill>
          </c:spPr>
          <c:invertIfNegative val="0"/>
          <c:cat>
            <c:strRef>
              <c:f>'Fig 2-3 Demand'!$B$57:$B$59</c:f>
              <c:strCache>
                <c:ptCount val="3"/>
                <c:pt idx="0">
                  <c:v>Operation</c:v>
                </c:pt>
                <c:pt idx="1">
                  <c:v>Development</c:v>
                </c:pt>
                <c:pt idx="2">
                  <c:v>Early Stage</c:v>
                </c:pt>
              </c:strCache>
            </c:strRef>
          </c:cat>
          <c:val>
            <c:numRef>
              <c:f>'Fig 2-3 Demand'!$C$57:$C$59</c:f>
              <c:numCache>
                <c:formatCode>General</c:formatCode>
                <c:ptCount val="3"/>
                <c:pt idx="0">
                  <c:v>6.2584897339104506</c:v>
                </c:pt>
                <c:pt idx="1">
                  <c:v>54.059473000000004</c:v>
                </c:pt>
                <c:pt idx="2">
                  <c:v>12.50498</c:v>
                </c:pt>
              </c:numCache>
            </c:numRef>
          </c:val>
        </c:ser>
        <c:ser>
          <c:idx val="1"/>
          <c:order val="1"/>
          <c:tx>
            <c:strRef>
              <c:f>'Fig 2-3 Demand'!$D$56</c:f>
              <c:strCache>
                <c:ptCount val="1"/>
                <c:pt idx="0">
                  <c:v>Private Finance</c:v>
                </c:pt>
              </c:strCache>
            </c:strRef>
          </c:tx>
          <c:spPr>
            <a:solidFill>
              <a:schemeClr val="accent6">
                <a:lumMod val="60000"/>
                <a:lumOff val="40000"/>
              </a:schemeClr>
            </a:solidFill>
          </c:spPr>
          <c:invertIfNegative val="0"/>
          <c:cat>
            <c:strRef>
              <c:f>'Fig 2-3 Demand'!$B$57:$B$59</c:f>
              <c:strCache>
                <c:ptCount val="3"/>
                <c:pt idx="0">
                  <c:v>Operation</c:v>
                </c:pt>
                <c:pt idx="1">
                  <c:v>Development</c:v>
                </c:pt>
                <c:pt idx="2">
                  <c:v>Early Stage</c:v>
                </c:pt>
              </c:strCache>
            </c:strRef>
          </c:cat>
          <c:val>
            <c:numRef>
              <c:f>'Fig 2-3 Demand'!$D$57:$D$59</c:f>
              <c:numCache>
                <c:formatCode>_-* #.##00_-;\-* #.##00_-;_-* "-"??_-;_-@_-</c:formatCode>
                <c:ptCount val="3"/>
                <c:pt idx="0">
                  <c:v>36.740734371010412</c:v>
                </c:pt>
                <c:pt idx="1">
                  <c:v>22.133531000000005</c:v>
                </c:pt>
                <c:pt idx="2">
                  <c:v>1.2648399999999995</c:v>
                </c:pt>
              </c:numCache>
            </c:numRef>
          </c:val>
        </c:ser>
        <c:dLbls>
          <c:showLegendKey val="0"/>
          <c:showVal val="0"/>
          <c:showCatName val="0"/>
          <c:showSerName val="0"/>
          <c:showPercent val="0"/>
          <c:showBubbleSize val="0"/>
        </c:dLbls>
        <c:gapWidth val="150"/>
        <c:overlap val="100"/>
        <c:axId val="46491136"/>
        <c:axId val="526878976"/>
      </c:barChart>
      <c:catAx>
        <c:axId val="46491136"/>
        <c:scaling>
          <c:orientation val="minMax"/>
        </c:scaling>
        <c:delete val="0"/>
        <c:axPos val="l"/>
        <c:majorTickMark val="out"/>
        <c:minorTickMark val="none"/>
        <c:tickLblPos val="nextTo"/>
        <c:crossAx val="526878976"/>
        <c:crosses val="autoZero"/>
        <c:auto val="1"/>
        <c:lblAlgn val="ctr"/>
        <c:lblOffset val="100"/>
        <c:noMultiLvlLbl val="0"/>
      </c:catAx>
      <c:valAx>
        <c:axId val="526878976"/>
        <c:scaling>
          <c:orientation val="minMax"/>
          <c:max val="80"/>
        </c:scaling>
        <c:delete val="0"/>
        <c:axPos val="b"/>
        <c:majorGridlines/>
        <c:numFmt formatCode="General" sourceLinked="1"/>
        <c:majorTickMark val="out"/>
        <c:minorTickMark val="none"/>
        <c:tickLblPos val="nextTo"/>
        <c:crossAx val="46491136"/>
        <c:crosses val="autoZero"/>
        <c:crossBetween val="between"/>
      </c:valAx>
    </c:plotArea>
    <c:legend>
      <c:legendPos val="b"/>
      <c:layout/>
      <c:overlay val="0"/>
    </c:legend>
    <c:plotVisOnly val="1"/>
    <c:dispBlanksAs val="gap"/>
    <c:showDLblsOverMax val="0"/>
  </c:chart>
  <c:spPr>
    <a:noFill/>
    <a:ln>
      <a:noFill/>
    </a:ln>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Public</a:t>
            </a:r>
            <a:r>
              <a:rPr lang="en-US" baseline="0" dirty="0" smtClean="0"/>
              <a:t> Finance Supply            Public Finance </a:t>
            </a:r>
            <a:r>
              <a:rPr lang="en-US" dirty="0" smtClean="0"/>
              <a:t>Demand</a:t>
            </a:r>
            <a:endParaRPr lang="en-US" dirty="0"/>
          </a:p>
        </c:rich>
      </c:tx>
      <c:layout>
        <c:manualLayout>
          <c:xMode val="edge"/>
          <c:yMode val="edge"/>
          <c:x val="0.31524097688979485"/>
          <c:y val="1.7151594404417048E-2"/>
        </c:manualLayout>
      </c:layout>
      <c:overlay val="0"/>
    </c:title>
    <c:autoTitleDeleted val="0"/>
    <c:plotArea>
      <c:layout>
        <c:manualLayout>
          <c:layoutTarget val="inner"/>
          <c:xMode val="edge"/>
          <c:yMode val="edge"/>
          <c:x val="0.19418376253860345"/>
          <c:y val="0.12565600814252056"/>
          <c:w val="0.35842738407699037"/>
          <c:h val="0.68345370703545905"/>
        </c:manualLayout>
      </c:layout>
      <c:barChart>
        <c:barDir val="bar"/>
        <c:grouping val="percentStacked"/>
        <c:varyColors val="0"/>
        <c:ser>
          <c:idx val="2"/>
          <c:order val="0"/>
          <c:tx>
            <c:strRef>
              <c:f>Gap!$U$43</c:f>
              <c:strCache>
                <c:ptCount val="1"/>
                <c:pt idx="0">
                  <c:v>Public Grants</c:v>
                </c:pt>
              </c:strCache>
            </c:strRef>
          </c:tx>
          <c:spPr>
            <a:solidFill>
              <a:schemeClr val="accent2"/>
            </a:solidFill>
          </c:spPr>
          <c:invertIfNegative val="0"/>
          <c:cat>
            <c:strRef>
              <c:f>Gap!$T$44:$T$46</c:f>
              <c:strCache>
                <c:ptCount val="3"/>
                <c:pt idx="0">
                  <c:v>Operations</c:v>
                </c:pt>
                <c:pt idx="1">
                  <c:v>Development</c:v>
                </c:pt>
                <c:pt idx="2">
                  <c:v>Early stage</c:v>
                </c:pt>
              </c:strCache>
            </c:strRef>
          </c:cat>
          <c:val>
            <c:numRef>
              <c:f>Gap!$U$44:$U$46</c:f>
              <c:numCache>
                <c:formatCode>General</c:formatCode>
                <c:ptCount val="3"/>
                <c:pt idx="0">
                  <c:v>0</c:v>
                </c:pt>
                <c:pt idx="1">
                  <c:v>133.9168831168831</c:v>
                </c:pt>
                <c:pt idx="2">
                  <c:v>273.86645021645018</c:v>
                </c:pt>
              </c:numCache>
            </c:numRef>
          </c:val>
        </c:ser>
        <c:ser>
          <c:idx val="1"/>
          <c:order val="1"/>
          <c:tx>
            <c:strRef>
              <c:f>Gap!$V$43</c:f>
              <c:strCache>
                <c:ptCount val="1"/>
                <c:pt idx="0">
                  <c:v>Public Loans</c:v>
                </c:pt>
              </c:strCache>
            </c:strRef>
          </c:tx>
          <c:spPr>
            <a:solidFill>
              <a:srgbClr val="F0542B"/>
            </a:solidFill>
          </c:spPr>
          <c:invertIfNegative val="0"/>
          <c:cat>
            <c:strRef>
              <c:f>Gap!$T$44:$T$46</c:f>
              <c:strCache>
                <c:ptCount val="3"/>
                <c:pt idx="0">
                  <c:v>Operations</c:v>
                </c:pt>
                <c:pt idx="1">
                  <c:v>Development</c:v>
                </c:pt>
                <c:pt idx="2">
                  <c:v>Early stage</c:v>
                </c:pt>
              </c:strCache>
            </c:strRef>
          </c:cat>
          <c:val>
            <c:numRef>
              <c:f>Gap!$V$44:$V$46</c:f>
              <c:numCache>
                <c:formatCode>General</c:formatCode>
                <c:ptCount val="3"/>
                <c:pt idx="0">
                  <c:v>0</c:v>
                </c:pt>
                <c:pt idx="1">
                  <c:v>4228.1856439267449</c:v>
                </c:pt>
                <c:pt idx="2">
                  <c:v>419.10768940658824</c:v>
                </c:pt>
              </c:numCache>
            </c:numRef>
          </c:val>
        </c:ser>
        <c:ser>
          <c:idx val="0"/>
          <c:order val="2"/>
          <c:tx>
            <c:strRef>
              <c:f>Gap!$W$43</c:f>
              <c:strCache>
                <c:ptCount val="1"/>
                <c:pt idx="0">
                  <c:v>Public Equity</c:v>
                </c:pt>
              </c:strCache>
            </c:strRef>
          </c:tx>
          <c:spPr>
            <a:solidFill>
              <a:schemeClr val="accent6">
                <a:lumMod val="60000"/>
                <a:lumOff val="40000"/>
              </a:schemeClr>
            </a:solidFill>
          </c:spPr>
          <c:invertIfNegative val="0"/>
          <c:cat>
            <c:strRef>
              <c:f>Gap!$T$44:$T$46</c:f>
              <c:strCache>
                <c:ptCount val="3"/>
                <c:pt idx="0">
                  <c:v>Operations</c:v>
                </c:pt>
                <c:pt idx="1">
                  <c:v>Development</c:v>
                </c:pt>
                <c:pt idx="2">
                  <c:v>Early stage</c:v>
                </c:pt>
              </c:strCache>
            </c:strRef>
          </c:cat>
          <c:val>
            <c:numRef>
              <c:f>Gap!$W$44:$W$46</c:f>
              <c:numCache>
                <c:formatCode>General</c:formatCode>
                <c:ptCount val="3"/>
                <c:pt idx="0">
                  <c:v>608.5179551769711</c:v>
                </c:pt>
                <c:pt idx="1">
                  <c:v>1300.4331902761164</c:v>
                </c:pt>
                <c:pt idx="2">
                  <c:v>112.72885454691263</c:v>
                </c:pt>
              </c:numCache>
            </c:numRef>
          </c:val>
        </c:ser>
        <c:ser>
          <c:idx val="3"/>
          <c:order val="3"/>
          <c:tx>
            <c:strRef>
              <c:f>Gap!$X$43</c:f>
              <c:strCache>
                <c:ptCount val="1"/>
                <c:pt idx="0">
                  <c:v>Public Guarantees</c:v>
                </c:pt>
              </c:strCache>
            </c:strRef>
          </c:tx>
          <c:spPr>
            <a:pattFill prst="dkDnDiag">
              <a:fgClr>
                <a:schemeClr val="accent6">
                  <a:lumMod val="60000"/>
                  <a:lumOff val="40000"/>
                </a:schemeClr>
              </a:fgClr>
              <a:bgClr>
                <a:schemeClr val="bg1"/>
              </a:bgClr>
            </a:pattFill>
          </c:spPr>
          <c:invertIfNegative val="0"/>
          <c:cat>
            <c:strRef>
              <c:f>Gap!$T$44:$T$46</c:f>
              <c:strCache>
                <c:ptCount val="3"/>
                <c:pt idx="0">
                  <c:v>Operations</c:v>
                </c:pt>
                <c:pt idx="1">
                  <c:v>Development</c:v>
                </c:pt>
                <c:pt idx="2">
                  <c:v>Early stage</c:v>
                </c:pt>
              </c:strCache>
            </c:strRef>
          </c:cat>
          <c:val>
            <c:numRef>
              <c:f>Gap!$X$44:$X$46</c:f>
              <c:numCache>
                <c:formatCode>General</c:formatCode>
                <c:ptCount val="3"/>
                <c:pt idx="0">
                  <c:v>118.32772766022127</c:v>
                </c:pt>
                <c:pt idx="1">
                  <c:v>209.6722723397788</c:v>
                </c:pt>
                <c:pt idx="2">
                  <c:v>32.233333333333334</c:v>
                </c:pt>
              </c:numCache>
            </c:numRef>
          </c:val>
        </c:ser>
        <c:dLbls>
          <c:showLegendKey val="0"/>
          <c:showVal val="0"/>
          <c:showCatName val="0"/>
          <c:showSerName val="0"/>
          <c:showPercent val="0"/>
          <c:showBubbleSize val="0"/>
        </c:dLbls>
        <c:gapWidth val="150"/>
        <c:overlap val="100"/>
        <c:axId val="527524864"/>
        <c:axId val="526881856"/>
      </c:barChart>
      <c:catAx>
        <c:axId val="527524864"/>
        <c:scaling>
          <c:orientation val="minMax"/>
        </c:scaling>
        <c:delete val="0"/>
        <c:axPos val="l"/>
        <c:majorTickMark val="out"/>
        <c:minorTickMark val="none"/>
        <c:tickLblPos val="nextTo"/>
        <c:crossAx val="526881856"/>
        <c:crosses val="autoZero"/>
        <c:auto val="1"/>
        <c:lblAlgn val="ctr"/>
        <c:lblOffset val="100"/>
        <c:noMultiLvlLbl val="0"/>
      </c:catAx>
      <c:valAx>
        <c:axId val="526881856"/>
        <c:scaling>
          <c:orientation val="minMax"/>
        </c:scaling>
        <c:delete val="0"/>
        <c:axPos val="b"/>
        <c:majorGridlines/>
        <c:numFmt formatCode="0%" sourceLinked="1"/>
        <c:majorTickMark val="out"/>
        <c:minorTickMark val="none"/>
        <c:tickLblPos val="nextTo"/>
        <c:crossAx val="527524864"/>
        <c:crosses val="autoZero"/>
        <c:crossBetween val="between"/>
      </c:valAx>
    </c:plotArea>
    <c:legend>
      <c:legendPos val="b"/>
      <c:layout/>
      <c:overlay val="0"/>
    </c:legend>
    <c:plotVisOnly val="1"/>
    <c:dispBlanksAs val="gap"/>
    <c:showDLblsOverMax val="0"/>
  </c:chart>
  <c:spPr>
    <a:ln>
      <a:noFill/>
    </a:ln>
  </c:spPr>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spPr>
            <a:solidFill>
              <a:schemeClr val="accent2"/>
            </a:solidFill>
          </c:spPr>
          <c:invertIfNegative val="0"/>
          <c:cat>
            <c:strRef>
              <c:f>Gap!$T$47:$T$49</c:f>
              <c:strCache>
                <c:ptCount val="3"/>
                <c:pt idx="0">
                  <c:v>Operations</c:v>
                </c:pt>
                <c:pt idx="1">
                  <c:v>Development</c:v>
                </c:pt>
                <c:pt idx="2">
                  <c:v>Early stage</c:v>
                </c:pt>
              </c:strCache>
            </c:strRef>
          </c:cat>
          <c:val>
            <c:numRef>
              <c:f>Gap!$U$47:$U$49</c:f>
              <c:numCache>
                <c:formatCode>General</c:formatCode>
                <c:ptCount val="3"/>
                <c:pt idx="0">
                  <c:v>0</c:v>
                </c:pt>
                <c:pt idx="1">
                  <c:v>0</c:v>
                </c:pt>
                <c:pt idx="2">
                  <c:v>6176.4610000000002</c:v>
                </c:pt>
              </c:numCache>
            </c:numRef>
          </c:val>
        </c:ser>
        <c:ser>
          <c:idx val="1"/>
          <c:order val="1"/>
          <c:spPr>
            <a:solidFill>
              <a:srgbClr val="F0542B"/>
            </a:solidFill>
          </c:spPr>
          <c:invertIfNegative val="0"/>
          <c:cat>
            <c:strRef>
              <c:f>Gap!$T$47:$T$49</c:f>
              <c:strCache>
                <c:ptCount val="3"/>
                <c:pt idx="0">
                  <c:v>Operations</c:v>
                </c:pt>
                <c:pt idx="1">
                  <c:v>Development</c:v>
                </c:pt>
                <c:pt idx="2">
                  <c:v>Early stage</c:v>
                </c:pt>
              </c:strCache>
            </c:strRef>
          </c:cat>
          <c:val>
            <c:numRef>
              <c:f>Gap!$V$47:$V$49</c:f>
              <c:numCache>
                <c:formatCode>General</c:formatCode>
                <c:ptCount val="3"/>
                <c:pt idx="0">
                  <c:v>0</c:v>
                </c:pt>
                <c:pt idx="1">
                  <c:v>24504.467000000001</c:v>
                </c:pt>
                <c:pt idx="2">
                  <c:v>2182.3200000000002</c:v>
                </c:pt>
              </c:numCache>
            </c:numRef>
          </c:val>
        </c:ser>
        <c:ser>
          <c:idx val="2"/>
          <c:order val="2"/>
          <c:spPr>
            <a:solidFill>
              <a:schemeClr val="accent6">
                <a:lumMod val="60000"/>
                <a:lumOff val="40000"/>
              </a:schemeClr>
            </a:solidFill>
          </c:spPr>
          <c:invertIfNegative val="0"/>
          <c:cat>
            <c:strRef>
              <c:f>Gap!$T$47:$T$49</c:f>
              <c:strCache>
                <c:ptCount val="3"/>
                <c:pt idx="0">
                  <c:v>Operations</c:v>
                </c:pt>
                <c:pt idx="1">
                  <c:v>Development</c:v>
                </c:pt>
                <c:pt idx="2">
                  <c:v>Early stage</c:v>
                </c:pt>
              </c:strCache>
            </c:strRef>
          </c:cat>
          <c:val>
            <c:numRef>
              <c:f>Gap!$W$47:$W$49</c:f>
              <c:numCache>
                <c:formatCode>General</c:formatCode>
                <c:ptCount val="3"/>
                <c:pt idx="0">
                  <c:v>6258.4897339104509</c:v>
                </c:pt>
                <c:pt idx="1">
                  <c:v>13093.99</c:v>
                </c:pt>
                <c:pt idx="2">
                  <c:v>4146.1990000000005</c:v>
                </c:pt>
              </c:numCache>
            </c:numRef>
          </c:val>
        </c:ser>
        <c:ser>
          <c:idx val="3"/>
          <c:order val="3"/>
          <c:spPr>
            <a:pattFill prst="dkDnDiag">
              <a:fgClr>
                <a:schemeClr val="accent6">
                  <a:lumMod val="60000"/>
                  <a:lumOff val="40000"/>
                </a:schemeClr>
              </a:fgClr>
              <a:bgClr>
                <a:schemeClr val="bg1"/>
              </a:bgClr>
            </a:pattFill>
          </c:spPr>
          <c:invertIfNegative val="0"/>
          <c:cat>
            <c:strRef>
              <c:f>Gap!$T$47:$T$49</c:f>
              <c:strCache>
                <c:ptCount val="3"/>
                <c:pt idx="0">
                  <c:v>Operations</c:v>
                </c:pt>
                <c:pt idx="1">
                  <c:v>Development</c:v>
                </c:pt>
                <c:pt idx="2">
                  <c:v>Early stage</c:v>
                </c:pt>
              </c:strCache>
            </c:strRef>
          </c:cat>
          <c:val>
            <c:numRef>
              <c:f>Gap!$X$47:$X$49</c:f>
              <c:numCache>
                <c:formatCode>General</c:formatCode>
                <c:ptCount val="3"/>
                <c:pt idx="0">
                  <c:v>0</c:v>
                </c:pt>
                <c:pt idx="1">
                  <c:v>16461.016</c:v>
                </c:pt>
                <c:pt idx="2">
                  <c:v>0</c:v>
                </c:pt>
              </c:numCache>
            </c:numRef>
          </c:val>
        </c:ser>
        <c:dLbls>
          <c:showLegendKey val="0"/>
          <c:showVal val="0"/>
          <c:showCatName val="0"/>
          <c:showSerName val="0"/>
          <c:showPercent val="0"/>
          <c:showBubbleSize val="0"/>
        </c:dLbls>
        <c:gapWidth val="150"/>
        <c:overlap val="100"/>
        <c:axId val="527524352"/>
        <c:axId val="526883584"/>
      </c:barChart>
      <c:catAx>
        <c:axId val="527524352"/>
        <c:scaling>
          <c:orientation val="minMax"/>
        </c:scaling>
        <c:delete val="1"/>
        <c:axPos val="l"/>
        <c:majorTickMark val="out"/>
        <c:minorTickMark val="none"/>
        <c:tickLblPos val="nextTo"/>
        <c:crossAx val="526883584"/>
        <c:crosses val="autoZero"/>
        <c:auto val="1"/>
        <c:lblAlgn val="ctr"/>
        <c:lblOffset val="100"/>
        <c:noMultiLvlLbl val="0"/>
      </c:catAx>
      <c:valAx>
        <c:axId val="526883584"/>
        <c:scaling>
          <c:orientation val="minMax"/>
        </c:scaling>
        <c:delete val="0"/>
        <c:axPos val="b"/>
        <c:majorGridlines/>
        <c:numFmt formatCode="0%" sourceLinked="1"/>
        <c:majorTickMark val="out"/>
        <c:minorTickMark val="none"/>
        <c:tickLblPos val="nextTo"/>
        <c:txPr>
          <a:bodyPr/>
          <a:lstStyle/>
          <a:p>
            <a:pPr>
              <a:defRPr sz="1600"/>
            </a:pPr>
            <a:endParaRPr lang="en-US"/>
          </a:p>
        </c:txPr>
        <c:crossAx val="527524352"/>
        <c:crosses val="autoZero"/>
        <c:crossBetween val="between"/>
      </c:valAx>
    </c:plotArea>
    <c:plotVisOnly val="1"/>
    <c:dispBlanksAs val="gap"/>
    <c:showDLblsOverMax val="0"/>
  </c:chart>
  <c:spPr>
    <a:solidFill>
      <a:schemeClr val="bg1"/>
    </a:solid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b="0">
                <a:solidFill>
                  <a:schemeClr val="bg1">
                    <a:lumMod val="50000"/>
                  </a:schemeClr>
                </a:solidFill>
                <a:latin typeface="Century Gothic" panose="020B0502020202020204" pitchFamily="34" charset="0"/>
              </a:defRPr>
            </a:pPr>
            <a:r>
              <a:rPr lang="it-IT" b="0">
                <a:solidFill>
                  <a:schemeClr val="bg1">
                    <a:lumMod val="50000"/>
                  </a:schemeClr>
                </a:solidFill>
                <a:latin typeface="Century Gothic" panose="020B0502020202020204" pitchFamily="34" charset="0"/>
              </a:rPr>
              <a:t>Cost of exploration</a:t>
            </a:r>
          </a:p>
        </c:rich>
      </c:tx>
      <c:overlay val="1"/>
    </c:title>
    <c:autoTitleDeleted val="0"/>
    <c:plotArea>
      <c:layout/>
      <c:barChart>
        <c:barDir val="col"/>
        <c:grouping val="stacked"/>
        <c:varyColors val="0"/>
        <c:ser>
          <c:idx val="0"/>
          <c:order val="0"/>
          <c:tx>
            <c:strRef>
              <c:f>'[Chart in Microsoft PowerPoint]Sheet1'!$B$1</c:f>
              <c:strCache>
                <c:ptCount val="1"/>
                <c:pt idx="0">
                  <c:v>Series 1</c:v>
                </c:pt>
              </c:strCache>
            </c:strRef>
          </c:tx>
          <c:invertIfNegative val="0"/>
          <c:dPt>
            <c:idx val="0"/>
            <c:invertIfNegative val="0"/>
            <c:bubble3D val="0"/>
            <c:spPr>
              <a:solidFill>
                <a:schemeClr val="bg1">
                  <a:lumMod val="50000"/>
                </a:schemeClr>
              </a:solidFill>
            </c:spPr>
          </c:dPt>
          <c:dPt>
            <c:idx val="1"/>
            <c:invertIfNegative val="0"/>
            <c:bubble3D val="0"/>
            <c:spPr>
              <a:noFill/>
            </c:spPr>
          </c:dPt>
          <c:dPt>
            <c:idx val="2"/>
            <c:invertIfNegative val="0"/>
            <c:bubble3D val="0"/>
            <c:spPr>
              <a:solidFill>
                <a:schemeClr val="bg1">
                  <a:lumMod val="50000"/>
                </a:schemeClr>
              </a:solidFill>
            </c:spPr>
          </c:dPt>
          <c:cat>
            <c:strRef>
              <c:f>'[Chart in Microsoft PowerPoint]Sheet1'!$A$2:$A$4</c:f>
              <c:strCache>
                <c:ptCount val="3"/>
                <c:pt idx="0">
                  <c:v>LCOE (with early exploration)</c:v>
                </c:pt>
                <c:pt idx="2">
                  <c:v>LCOE Base</c:v>
                </c:pt>
              </c:strCache>
            </c:strRef>
          </c:cat>
          <c:val>
            <c:numRef>
              <c:f>'[Chart in Microsoft PowerPoint]Sheet1'!$B$2:$B$4</c:f>
              <c:numCache>
                <c:formatCode>General</c:formatCode>
                <c:ptCount val="3"/>
                <c:pt idx="0">
                  <c:v>118</c:v>
                </c:pt>
                <c:pt idx="1">
                  <c:v>100</c:v>
                </c:pt>
                <c:pt idx="2">
                  <c:v>100</c:v>
                </c:pt>
              </c:numCache>
            </c:numRef>
          </c:val>
        </c:ser>
        <c:ser>
          <c:idx val="1"/>
          <c:order val="1"/>
          <c:tx>
            <c:strRef>
              <c:f>'[Chart in Microsoft PowerPoint]Sheet1'!$C$1</c:f>
              <c:strCache>
                <c:ptCount val="1"/>
                <c:pt idx="0">
                  <c:v>Sarulla</c:v>
                </c:pt>
              </c:strCache>
            </c:strRef>
          </c:tx>
          <c:spPr>
            <a:solidFill>
              <a:schemeClr val="accent6">
                <a:lumMod val="75000"/>
              </a:schemeClr>
            </a:solidFill>
          </c:spPr>
          <c:invertIfNegative val="0"/>
          <c:cat>
            <c:strRef>
              <c:f>'[Chart in Microsoft PowerPoint]Sheet1'!$A$2:$A$4</c:f>
              <c:strCache>
                <c:ptCount val="3"/>
                <c:pt idx="0">
                  <c:v>LCOE (with early exploration)</c:v>
                </c:pt>
                <c:pt idx="2">
                  <c:v>LCOE Base</c:v>
                </c:pt>
              </c:strCache>
            </c:strRef>
          </c:cat>
          <c:val>
            <c:numRef>
              <c:f>'[Chart in Microsoft PowerPoint]Sheet1'!$C$2:$C$4</c:f>
              <c:numCache>
                <c:formatCode>General</c:formatCode>
                <c:ptCount val="3"/>
                <c:pt idx="1">
                  <c:v>8</c:v>
                </c:pt>
              </c:numCache>
            </c:numRef>
          </c:val>
        </c:ser>
        <c:ser>
          <c:idx val="2"/>
          <c:order val="2"/>
          <c:tx>
            <c:strRef>
              <c:f>'[Chart in Microsoft PowerPoint]Sheet1'!$D$1</c:f>
              <c:strCache>
                <c:ptCount val="1"/>
                <c:pt idx="0">
                  <c:v>Olkaria III</c:v>
                </c:pt>
              </c:strCache>
            </c:strRef>
          </c:tx>
          <c:spPr>
            <a:solidFill>
              <a:schemeClr val="accent6">
                <a:lumMod val="75000"/>
              </a:schemeClr>
            </a:solidFill>
          </c:spPr>
          <c:invertIfNegative val="0"/>
          <c:dLbls>
            <c:dLbl>
              <c:idx val="1"/>
              <c:layout>
                <c:manualLayout>
                  <c:x val="6.1617170950077323E-3"/>
                  <c:y val="0.12962926509186357"/>
                </c:manualLayout>
              </c:layout>
              <c:tx>
                <c:rich>
                  <a:bodyPr/>
                  <a:lstStyle/>
                  <a:p>
                    <a:pPr>
                      <a:defRPr sz="1400" b="1">
                        <a:solidFill>
                          <a:schemeClr val="accent6">
                            <a:lumMod val="75000"/>
                          </a:schemeClr>
                        </a:solidFill>
                        <a:latin typeface="Century Gothic" panose="020B0502020202020204" pitchFamily="34" charset="0"/>
                      </a:defRPr>
                    </a:pPr>
                    <a:r>
                      <a:rPr lang="en-US" sz="1400" b="1" dirty="0" smtClean="0">
                        <a:solidFill>
                          <a:schemeClr val="accent6">
                            <a:lumMod val="75000"/>
                          </a:schemeClr>
                        </a:solidFill>
                        <a:latin typeface="Century Gothic" panose="020B0502020202020204" pitchFamily="34" charset="0"/>
                      </a:rPr>
                      <a:t>8</a:t>
                    </a:r>
                    <a:r>
                      <a:rPr lang="en-US" sz="1400" b="1" baseline="0" dirty="0" smtClean="0">
                        <a:solidFill>
                          <a:schemeClr val="accent6">
                            <a:lumMod val="75000"/>
                          </a:schemeClr>
                        </a:solidFill>
                        <a:latin typeface="Century Gothic" panose="020B0502020202020204" pitchFamily="34" charset="0"/>
                      </a:rPr>
                      <a:t>-</a:t>
                    </a:r>
                    <a:r>
                      <a:rPr lang="en-US" sz="1400" b="1" dirty="0" smtClean="0">
                        <a:solidFill>
                          <a:schemeClr val="accent6">
                            <a:lumMod val="75000"/>
                          </a:schemeClr>
                        </a:solidFill>
                        <a:latin typeface="Century Gothic" panose="020B0502020202020204" pitchFamily="34" charset="0"/>
                      </a:rPr>
                      <a:t>18</a:t>
                    </a:r>
                    <a:r>
                      <a:rPr lang="en-US" sz="1400" b="1" dirty="0">
                        <a:solidFill>
                          <a:schemeClr val="accent6">
                            <a:lumMod val="75000"/>
                          </a:schemeClr>
                        </a:solidFill>
                        <a:latin typeface="Century Gothic" panose="020B0502020202020204" pitchFamily="34" charset="0"/>
                      </a:rPr>
                      <a:t>%</a:t>
                    </a:r>
                    <a:endParaRPr lang="en-US" sz="1400" b="1" dirty="0">
                      <a:solidFill>
                        <a:schemeClr val="accent6">
                          <a:lumMod val="75000"/>
                        </a:schemeClr>
                      </a:solidFill>
                    </a:endParaRPr>
                  </a:p>
                </c:rich>
              </c:tx>
              <c:spPr/>
              <c:dLblPos val="ctr"/>
              <c:showLegendKey val="0"/>
              <c:showVal val="1"/>
              <c:showCatName val="0"/>
              <c:showSerName val="0"/>
              <c:showPercent val="0"/>
              <c:showBubbleSize val="0"/>
            </c:dLbl>
            <c:txPr>
              <a:bodyPr/>
              <a:lstStyle/>
              <a:p>
                <a:pPr>
                  <a:defRPr sz="1400" b="1">
                    <a:latin typeface="Century Gothic" panose="020B0502020202020204" pitchFamily="34" charset="0"/>
                  </a:defRPr>
                </a:pPr>
                <a:endParaRPr lang="en-US"/>
              </a:p>
            </c:txPr>
            <c:dLblPos val="ctr"/>
            <c:showLegendKey val="0"/>
            <c:showVal val="1"/>
            <c:showCatName val="0"/>
            <c:showSerName val="0"/>
            <c:showPercent val="0"/>
            <c:showBubbleSize val="0"/>
            <c:showLeaderLines val="0"/>
          </c:dLbls>
          <c:cat>
            <c:strRef>
              <c:f>'[Chart in Microsoft PowerPoint]Sheet1'!$A$2:$A$4</c:f>
              <c:strCache>
                <c:ptCount val="3"/>
                <c:pt idx="0">
                  <c:v>LCOE (with early exploration)</c:v>
                </c:pt>
                <c:pt idx="2">
                  <c:v>LCOE Base</c:v>
                </c:pt>
              </c:strCache>
            </c:strRef>
          </c:cat>
          <c:val>
            <c:numRef>
              <c:f>'[Chart in Microsoft PowerPoint]Sheet1'!$D$2:$D$4</c:f>
              <c:numCache>
                <c:formatCode>General</c:formatCode>
                <c:ptCount val="3"/>
                <c:pt idx="1">
                  <c:v>10</c:v>
                </c:pt>
              </c:numCache>
            </c:numRef>
          </c:val>
        </c:ser>
        <c:dLbls>
          <c:showLegendKey val="0"/>
          <c:showVal val="0"/>
          <c:showCatName val="0"/>
          <c:showSerName val="0"/>
          <c:showPercent val="0"/>
          <c:showBubbleSize val="0"/>
        </c:dLbls>
        <c:gapWidth val="59"/>
        <c:overlap val="100"/>
        <c:axId val="38700032"/>
        <c:axId val="74000640"/>
      </c:barChart>
      <c:catAx>
        <c:axId val="38700032"/>
        <c:scaling>
          <c:orientation val="minMax"/>
        </c:scaling>
        <c:delete val="0"/>
        <c:axPos val="b"/>
        <c:majorTickMark val="out"/>
        <c:minorTickMark val="none"/>
        <c:tickLblPos val="nextTo"/>
        <c:txPr>
          <a:bodyPr/>
          <a:lstStyle/>
          <a:p>
            <a:pPr>
              <a:defRPr sz="1100">
                <a:solidFill>
                  <a:schemeClr val="bg1">
                    <a:lumMod val="50000"/>
                  </a:schemeClr>
                </a:solidFill>
                <a:latin typeface="Century Gothic" panose="020B0502020202020204" pitchFamily="34" charset="0"/>
              </a:defRPr>
            </a:pPr>
            <a:endParaRPr lang="en-US"/>
          </a:p>
        </c:txPr>
        <c:crossAx val="74000640"/>
        <c:crosses val="autoZero"/>
        <c:auto val="1"/>
        <c:lblAlgn val="ctr"/>
        <c:lblOffset val="100"/>
        <c:noMultiLvlLbl val="0"/>
      </c:catAx>
      <c:valAx>
        <c:axId val="74000640"/>
        <c:scaling>
          <c:orientation val="minMax"/>
          <c:min val="0"/>
        </c:scaling>
        <c:delete val="1"/>
        <c:axPos val="l"/>
        <c:majorGridlines>
          <c:spPr>
            <a:ln>
              <a:noFill/>
            </a:ln>
          </c:spPr>
        </c:majorGridlines>
        <c:numFmt formatCode="General" sourceLinked="1"/>
        <c:majorTickMark val="out"/>
        <c:minorTickMark val="none"/>
        <c:tickLblPos val="nextTo"/>
        <c:crossAx val="38700032"/>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B4E38DB-DB80-43D8-A36A-3AEF7CE56909}" type="datetimeFigureOut">
              <a:rPr lang="en-US" smtClean="0"/>
              <a:t>9/30/2015</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931E55F-3E6A-45FA-94F8-726693703F1B}" type="slidenum">
              <a:rPr lang="en-US" smtClean="0"/>
              <a:t>‹#›</a:t>
            </a:fld>
            <a:endParaRPr lang="en-US"/>
          </a:p>
        </p:txBody>
      </p:sp>
    </p:spTree>
    <p:extLst>
      <p:ext uri="{BB962C8B-B14F-4D97-AF65-F5344CB8AC3E}">
        <p14:creationId xmlns:p14="http://schemas.microsoft.com/office/powerpoint/2010/main" val="4161145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64B6E3E-9D87-4B67-8C86-B6B0053B5F61}" type="datetimeFigureOut">
              <a:rPr lang="en-US" smtClean="0"/>
              <a:t>9/30/2015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0F1C259-A821-4E7D-9F4A-A3E27C6AB600}" type="slidenum">
              <a:rPr lang="en-US" smtClean="0"/>
              <a:t>‹#›</a:t>
            </a:fld>
            <a:endParaRPr lang="en-US"/>
          </a:p>
        </p:txBody>
      </p:sp>
    </p:spTree>
    <p:extLst>
      <p:ext uri="{BB962C8B-B14F-4D97-AF65-F5344CB8AC3E}">
        <p14:creationId xmlns:p14="http://schemas.microsoft.com/office/powerpoint/2010/main" val="2627572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Geothermal energy has the potential to be a great source of low-carbon, low-cost electricity in many developing countries. </a:t>
            </a:r>
          </a:p>
          <a:p>
            <a:r>
              <a:rPr lang="en-US" sz="1000" dirty="0" smtClean="0"/>
              <a:t>Its clean</a:t>
            </a:r>
            <a:r>
              <a:rPr lang="en-US" sz="1000" baseline="0" dirty="0" smtClean="0"/>
              <a:t> energy and can provide a</a:t>
            </a:r>
            <a:r>
              <a:rPr lang="en-US" sz="1000" dirty="0" smtClean="0"/>
              <a:t> </a:t>
            </a:r>
            <a:r>
              <a:rPr lang="en-US" sz="1000" dirty="0" err="1" smtClean="0"/>
              <a:t>baseload</a:t>
            </a:r>
            <a:r>
              <a:rPr lang="en-US" sz="1000" dirty="0" smtClean="0"/>
              <a:t> supply as well as a quick ramp-up and ramp-down</a:t>
            </a:r>
            <a:r>
              <a:rPr lang="en-US" sz="1000" baseline="0" dirty="0" smtClean="0"/>
              <a:t> </a:t>
            </a:r>
            <a:r>
              <a:rPr lang="en-US" sz="1000" dirty="0" smtClean="0"/>
              <a:t>flexibility in the system that allows it to directly</a:t>
            </a:r>
            <a:r>
              <a:rPr lang="en-US" sz="1000" baseline="0" dirty="0" smtClean="0"/>
              <a:t> replace </a:t>
            </a:r>
            <a:r>
              <a:rPr lang="en-US" sz="1000" dirty="0" smtClean="0"/>
              <a:t>coal or gas in the electricity mix and optimize the use of other, intermittent, renewable sources on the grid.</a:t>
            </a:r>
            <a:endParaRPr lang="en-US" sz="1000" baseline="0" dirty="0" smtClean="0"/>
          </a:p>
          <a:p>
            <a:endParaRPr lang="en-US" sz="1000" baseline="0" dirty="0" smtClean="0"/>
          </a:p>
          <a:p>
            <a:r>
              <a:rPr lang="en-US" sz="1000" baseline="0" dirty="0" smtClean="0"/>
              <a:t>Its not without its challenges though. </a:t>
            </a:r>
          </a:p>
          <a:p>
            <a:r>
              <a:rPr lang="en-US" sz="1000" baseline="0" dirty="0" smtClean="0"/>
              <a:t>Exploration risk are significant. Drilling for new resources has a 1 in 2 success rate and a project feasibility is not truly known until spend between 30-40% of a project costs are invested. </a:t>
            </a:r>
          </a:p>
          <a:p>
            <a:r>
              <a:rPr lang="en-US" sz="1000" baseline="0" dirty="0" smtClean="0"/>
              <a:t>The public sector has therefore played a dominant role in many countries where geothermal is deployed. </a:t>
            </a:r>
          </a:p>
          <a:p>
            <a:endParaRPr lang="en-US" sz="1000" baseline="0" dirty="0" smtClean="0"/>
          </a:p>
          <a:p>
            <a:r>
              <a:rPr lang="en-US" sz="1000" baseline="0" dirty="0" smtClean="0"/>
              <a:t>Our work for the CIFs focused on the lessons from successful cases of significant private investment in geothermal with two specific questions </a:t>
            </a:r>
          </a:p>
          <a:p>
            <a:endParaRPr lang="en-US" sz="1000" baseline="0" dirty="0" smtClean="0"/>
          </a:p>
          <a:p>
            <a:r>
              <a:rPr lang="en-US" sz="1000" baseline="0" dirty="0" smtClean="0"/>
              <a:t>I will discuss the first question on </a:t>
            </a:r>
            <a:r>
              <a:rPr lang="en-US" sz="1000" dirty="0" smtClean="0"/>
              <a:t>How much public finance is needed to meet geothermal power investment needs in the future and how should it be allocated most</a:t>
            </a:r>
            <a:r>
              <a:rPr lang="en-US" sz="1000" baseline="0" dirty="0" smtClean="0"/>
              <a:t> efficiently</a:t>
            </a:r>
            <a:r>
              <a:rPr lang="en-US" sz="1000" dirty="0" smtClean="0"/>
              <a:t>? </a:t>
            </a:r>
          </a:p>
          <a:p>
            <a:r>
              <a:rPr lang="en-US" sz="1000" dirty="0" smtClean="0"/>
              <a:t>My colleague Valerio Micale will</a:t>
            </a:r>
            <a:r>
              <a:rPr lang="en-US" sz="1000" baseline="0" dirty="0" smtClean="0"/>
              <a:t> then focus on h</a:t>
            </a:r>
            <a:r>
              <a:rPr lang="en-US" sz="1000" dirty="0" smtClean="0"/>
              <a:t>ow public measures from governments and development institutions help attract private investors for geothermal power and what effect do they have on the final tariff?</a:t>
            </a:r>
            <a:endParaRPr lang="en-US" sz="1000" baseline="0" dirty="0" smtClean="0"/>
          </a:p>
        </p:txBody>
      </p:sp>
      <p:sp>
        <p:nvSpPr>
          <p:cNvPr id="4" name="Slide Number Placeholder 3"/>
          <p:cNvSpPr>
            <a:spLocks noGrp="1"/>
          </p:cNvSpPr>
          <p:nvPr>
            <p:ph type="sldNum" sz="quarter" idx="10"/>
          </p:nvPr>
        </p:nvSpPr>
        <p:spPr/>
        <p:txBody>
          <a:bodyPr/>
          <a:lstStyle/>
          <a:p>
            <a:fld id="{B0F1C259-A821-4E7D-9F4A-A3E27C6AB600}" type="slidenum">
              <a:rPr lang="en-US" smtClean="0"/>
              <a:t>1</a:t>
            </a:fld>
            <a:endParaRPr lang="en-US"/>
          </a:p>
        </p:txBody>
      </p:sp>
    </p:spTree>
    <p:extLst>
      <p:ext uri="{BB962C8B-B14F-4D97-AF65-F5344CB8AC3E}">
        <p14:creationId xmlns:p14="http://schemas.microsoft.com/office/powerpoint/2010/main" val="2879870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0F1C259-A821-4E7D-9F4A-A3E27C6AB600}" type="slidenum">
              <a:rPr lang="en-US" smtClean="0"/>
              <a:t>11</a:t>
            </a:fld>
            <a:endParaRPr lang="en-US"/>
          </a:p>
        </p:txBody>
      </p:sp>
    </p:spTree>
    <p:extLst>
      <p:ext uri="{BB962C8B-B14F-4D97-AF65-F5344CB8AC3E}">
        <p14:creationId xmlns:p14="http://schemas.microsoft.com/office/powerpoint/2010/main" val="2376988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0F1C259-A821-4E7D-9F4A-A3E27C6AB600}" type="slidenum">
              <a:rPr lang="en-US" smtClean="0"/>
              <a:t>12</a:t>
            </a:fld>
            <a:endParaRPr lang="en-US"/>
          </a:p>
        </p:txBody>
      </p:sp>
    </p:spTree>
    <p:extLst>
      <p:ext uri="{BB962C8B-B14F-4D97-AF65-F5344CB8AC3E}">
        <p14:creationId xmlns:p14="http://schemas.microsoft.com/office/powerpoint/2010/main" val="237698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0F1C259-A821-4E7D-9F4A-A3E27C6AB600}" type="slidenum">
              <a:rPr lang="en-US" smtClean="0"/>
              <a:t>13</a:t>
            </a:fld>
            <a:endParaRPr lang="en-US"/>
          </a:p>
        </p:txBody>
      </p:sp>
    </p:spTree>
    <p:extLst>
      <p:ext uri="{BB962C8B-B14F-4D97-AF65-F5344CB8AC3E}">
        <p14:creationId xmlns:p14="http://schemas.microsoft.com/office/powerpoint/2010/main" val="2376988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0F1C259-A821-4E7D-9F4A-A3E27C6AB600}" type="slidenum">
              <a:rPr lang="en-US" smtClean="0"/>
              <a:t>15</a:t>
            </a:fld>
            <a:endParaRPr lang="en-US"/>
          </a:p>
        </p:txBody>
      </p:sp>
    </p:spTree>
    <p:extLst>
      <p:ext uri="{BB962C8B-B14F-4D97-AF65-F5344CB8AC3E}">
        <p14:creationId xmlns:p14="http://schemas.microsoft.com/office/powerpoint/2010/main" val="3618299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0F1C259-A821-4E7D-9F4A-A3E27C6AB600}" type="slidenum">
              <a:rPr lang="en-US" smtClean="0"/>
              <a:t>16</a:t>
            </a:fld>
            <a:endParaRPr lang="en-US"/>
          </a:p>
        </p:txBody>
      </p:sp>
    </p:spTree>
    <p:extLst>
      <p:ext uri="{BB962C8B-B14F-4D97-AF65-F5344CB8AC3E}">
        <p14:creationId xmlns:p14="http://schemas.microsoft.com/office/powerpoint/2010/main" val="3618299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F1C259-A821-4E7D-9F4A-A3E27C6AB600}" type="slidenum">
              <a:rPr lang="en-US" smtClean="0"/>
              <a:t>17</a:t>
            </a:fld>
            <a:endParaRPr lang="en-US"/>
          </a:p>
        </p:txBody>
      </p:sp>
    </p:spTree>
    <p:extLst>
      <p:ext uri="{BB962C8B-B14F-4D97-AF65-F5344CB8AC3E}">
        <p14:creationId xmlns:p14="http://schemas.microsoft.com/office/powerpoint/2010/main" val="418162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estimate that public finance currently flowing into geothermal projects needs to increase 7-10 fold to mobilize enough private finance to meet geothermal targets in developing countries. </a:t>
            </a:r>
          </a:p>
          <a:p>
            <a:r>
              <a:rPr lang="en-US" dirty="0" smtClean="0"/>
              <a:t>There is 6 GW of installed capacity in developing countries now and another</a:t>
            </a:r>
            <a:r>
              <a:rPr lang="en-US" baseline="0" dirty="0" smtClean="0"/>
              <a:t> 23 GW is encapsulated in policy targets out to 2030. This equates to about 133 </a:t>
            </a:r>
            <a:r>
              <a:rPr lang="en-US" baseline="0" dirty="0" err="1" smtClean="0"/>
              <a:t>bn</a:t>
            </a:r>
            <a:r>
              <a:rPr lang="en-US" baseline="0" dirty="0" smtClean="0"/>
              <a:t> USD of investment needs. </a:t>
            </a:r>
            <a:endParaRPr lang="en-US" dirty="0" smtClean="0"/>
          </a:p>
          <a:p>
            <a:endParaRPr lang="en-US" dirty="0" smtClean="0"/>
          </a:p>
          <a:p>
            <a:r>
              <a:rPr lang="en-US" dirty="0" smtClean="0"/>
              <a:t>The potential impact</a:t>
            </a:r>
            <a:r>
              <a:rPr lang="en-US" baseline="0" dirty="0" smtClean="0"/>
              <a:t> that these geothermal targets can play in different countries is illustrated in the graph with the dark grey shade indicating the % of that countries power mix in 2030. </a:t>
            </a:r>
          </a:p>
          <a:p>
            <a:r>
              <a:rPr lang="en-US" baseline="0" dirty="0" smtClean="0"/>
              <a:t>There is even more </a:t>
            </a:r>
            <a:r>
              <a:rPr lang="en-US" baseline="0" dirty="0" err="1" smtClean="0"/>
              <a:t>unrealised</a:t>
            </a:r>
            <a:r>
              <a:rPr lang="en-US" baseline="0" dirty="0" smtClean="0"/>
              <a:t> potential beyond the targets. It is over 20% if the national energy mix in 11 countries. </a:t>
            </a:r>
          </a:p>
          <a:p>
            <a:r>
              <a:rPr lang="en-US" baseline="0" dirty="0" smtClean="0"/>
              <a:t>Turkey has been one country that has had to periodically increase targets in recent years due to the industry outperforming expectations.</a:t>
            </a:r>
          </a:p>
          <a:p>
            <a:endParaRPr lang="en-US" baseline="0"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0F1C259-A821-4E7D-9F4A-A3E27C6AB600}" type="slidenum">
              <a:rPr lang="en-US" smtClean="0"/>
              <a:t>2</a:t>
            </a:fld>
            <a:endParaRPr lang="en-US"/>
          </a:p>
        </p:txBody>
      </p:sp>
    </p:spTree>
    <p:extLst>
      <p:ext uri="{BB962C8B-B14F-4D97-AF65-F5344CB8AC3E}">
        <p14:creationId xmlns:p14="http://schemas.microsoft.com/office/powerpoint/2010/main" val="255813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What is the breakdown of the 133 billion requirement.?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our report we’ve </a:t>
            </a:r>
            <a:r>
              <a:rPr lang="en-US" baseline="0" dirty="0" err="1" smtClean="0"/>
              <a:t>categorised</a:t>
            </a:r>
            <a:r>
              <a:rPr lang="en-US" baseline="0" dirty="0" smtClean="0"/>
              <a:t> the </a:t>
            </a:r>
            <a:r>
              <a:rPr lang="en-US" baseline="0" dirty="0" err="1" smtClean="0"/>
              <a:t>devleoping</a:t>
            </a:r>
            <a:r>
              <a:rPr lang="en-US" baseline="0" dirty="0" smtClean="0"/>
              <a:t> countries by the maturity of their geothermal sector and their local financial market to inform assumptions about where finance should come from in each stage of a project development.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Because some countries such as Kenya and Indonesia have a lot of geothermal potential (they make up about 15GW of the 23GW in targets to be deployed) yet their access to finance or the costs of that finance are challenging, it means that public finance from governments and DFIs will still play a key role.</a:t>
            </a:r>
          </a:p>
        </p:txBody>
      </p:sp>
      <p:sp>
        <p:nvSpPr>
          <p:cNvPr id="4" name="Slide Number Placeholder 3"/>
          <p:cNvSpPr>
            <a:spLocks noGrp="1"/>
          </p:cNvSpPr>
          <p:nvPr>
            <p:ph type="sldNum" sz="quarter" idx="10"/>
          </p:nvPr>
        </p:nvSpPr>
        <p:spPr/>
        <p:txBody>
          <a:bodyPr/>
          <a:lstStyle/>
          <a:p>
            <a:fld id="{B0F1C259-A821-4E7D-9F4A-A3E27C6AB600}" type="slidenum">
              <a:rPr lang="en-US" smtClean="0"/>
              <a:t>3</a:t>
            </a:fld>
            <a:endParaRPr lang="en-US"/>
          </a:p>
        </p:txBody>
      </p:sp>
    </p:spTree>
    <p:extLst>
      <p:ext uri="{BB962C8B-B14F-4D97-AF65-F5344CB8AC3E}">
        <p14:creationId xmlns:p14="http://schemas.microsoft.com/office/powerpoint/2010/main" val="122637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what instruments should be used to channel this public finance?</a:t>
            </a:r>
          </a:p>
          <a:p>
            <a:r>
              <a:rPr lang="en-US" baseline="0" dirty="0" smtClean="0"/>
              <a:t>Here we show the proportionate use of public finance by instruments. </a:t>
            </a:r>
          </a:p>
          <a:p>
            <a:endParaRPr lang="en-US" baseline="0" dirty="0" smtClean="0"/>
          </a:p>
          <a:p>
            <a:r>
              <a:rPr lang="en-US" baseline="0" dirty="0" smtClean="0"/>
              <a:t>In the current 7.4 billion supply of available public finance, a significant amount is in loans from development finance agencies for exploration and </a:t>
            </a:r>
            <a:r>
              <a:rPr lang="en-US" baseline="0" dirty="0" err="1" smtClean="0"/>
              <a:t>develeopment</a:t>
            </a:r>
            <a:r>
              <a:rPr lang="en-US" baseline="0" dirty="0" smtClean="0"/>
              <a:t>. </a:t>
            </a:r>
          </a:p>
          <a:p>
            <a:endParaRPr lang="en-US" baseline="0" dirty="0" smtClean="0"/>
          </a:p>
          <a:p>
            <a:r>
              <a:rPr lang="en-US" baseline="0" dirty="0" smtClean="0"/>
              <a:t>These Loans from DFIs would continue to be most in demand with about 37%-47% of total requirement. </a:t>
            </a:r>
            <a:r>
              <a:rPr lang="en-US" dirty="0" smtClean="0"/>
              <a:t>The loans would be low-cost and long-term to lower the cost of capital for a project and support investment in the development</a:t>
            </a:r>
            <a:r>
              <a:rPr lang="en-US" baseline="0" dirty="0" smtClean="0"/>
              <a:t> phase. </a:t>
            </a:r>
          </a:p>
          <a:p>
            <a:endParaRPr lang="en-US" baseline="0" dirty="0" smtClean="0"/>
          </a:p>
          <a:p>
            <a:r>
              <a:rPr lang="en-US" baseline="0" dirty="0" smtClean="0"/>
              <a:t>But proportionately could play a lower role with contingent grants and guarantees being </a:t>
            </a:r>
            <a:r>
              <a:rPr lang="en-US" baseline="0" dirty="0" err="1" smtClean="0"/>
              <a:t>utilised</a:t>
            </a:r>
            <a:r>
              <a:rPr lang="en-US" baseline="0" dirty="0" smtClean="0"/>
              <a:t> to bring in more private capital at exploration and at development. Contingent grants where there is some payback if exploration is successful could be used more to cover preliminary surveys and test drilling risks while guarantees or insurance could help attract commercial loans.  </a:t>
            </a:r>
          </a:p>
          <a:p>
            <a:endParaRPr lang="en-US" dirty="0" smtClean="0"/>
          </a:p>
          <a:p>
            <a:r>
              <a:rPr lang="en-US" dirty="0" smtClean="0"/>
              <a:t>Government agencies can also play an important role (32-42%) through steam supply services offered on a commercial basis to private developers, especially when they have years of experience in the geothermal sector (e.g. government agencies may develop their own resources as the Geothermal Development Company in Kenya does or contract out development work to the private sector while retaining ownership). </a:t>
            </a:r>
          </a:p>
        </p:txBody>
      </p:sp>
      <p:sp>
        <p:nvSpPr>
          <p:cNvPr id="4" name="Slide Number Placeholder 3"/>
          <p:cNvSpPr>
            <a:spLocks noGrp="1"/>
          </p:cNvSpPr>
          <p:nvPr>
            <p:ph type="sldNum" sz="quarter" idx="10"/>
          </p:nvPr>
        </p:nvSpPr>
        <p:spPr/>
        <p:txBody>
          <a:bodyPr/>
          <a:lstStyle/>
          <a:p>
            <a:fld id="{B0F1C259-A821-4E7D-9F4A-A3E27C6AB600}" type="slidenum">
              <a:rPr lang="en-US" smtClean="0"/>
              <a:t>4</a:t>
            </a:fld>
            <a:endParaRPr lang="en-US"/>
          </a:p>
        </p:txBody>
      </p:sp>
    </p:spTree>
    <p:extLst>
      <p:ext uri="{BB962C8B-B14F-4D97-AF65-F5344CB8AC3E}">
        <p14:creationId xmlns:p14="http://schemas.microsoft.com/office/powerpoint/2010/main" val="233255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efforts are needed to re-direct more public support to the earlier and riskier stages of project development.</a:t>
            </a:r>
          </a:p>
          <a:p>
            <a:endParaRPr lang="en-US" dirty="0" smtClean="0"/>
          </a:p>
          <a:p>
            <a:r>
              <a:rPr lang="en-US" dirty="0" smtClean="0"/>
              <a:t>Proportionately,</a:t>
            </a:r>
            <a:r>
              <a:rPr lang="en-US" baseline="0" dirty="0" smtClean="0"/>
              <a:t> there has been good progress recently on this. In the various </a:t>
            </a:r>
            <a:r>
              <a:rPr lang="en-US" baseline="0" dirty="0" err="1" smtClean="0"/>
              <a:t>programmes</a:t>
            </a:r>
            <a:r>
              <a:rPr lang="en-US" baseline="0" dirty="0" smtClean="0"/>
              <a:t> where public finance is currently available to support geothermal, we see an 11% of the 7.4bn allocated to early-stages. </a:t>
            </a:r>
          </a:p>
          <a:p>
            <a:endParaRPr lang="en-US" baseline="0" dirty="0" smtClean="0"/>
          </a:p>
          <a:p>
            <a:r>
              <a:rPr lang="en-US" baseline="0" dirty="0" smtClean="0"/>
              <a:t>This compares to about 1% when you look at projects that have been financed since 2009. </a:t>
            </a:r>
          </a:p>
          <a:p>
            <a:endParaRPr lang="en-US" baseline="0" dirty="0" smtClean="0"/>
          </a:p>
          <a:p>
            <a:r>
              <a:rPr lang="en-US" baseline="0" dirty="0" smtClean="0"/>
              <a:t>We think it needs to go to 17% proportionately of the 54-73 billion required though.</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somewhat worrying as The Climate Investment Funds</a:t>
            </a:r>
            <a:r>
              <a:rPr lang="en-US" baseline="0" dirty="0" smtClean="0"/>
              <a:t> are the source of 55% of the current supply (dark orange) in early stages. DFIs have often used grants or </a:t>
            </a:r>
            <a:r>
              <a:rPr lang="en-US" dirty="0" smtClean="0"/>
              <a:t>contingent grants with CIF allocations to cover the cost of preliminary surveys and surface exploration or to reduce exploration drilling risks for private developers.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the future of the CIF uncertain, such providers will need to coordinate to pool available capital and increase funding to meet the USD 12.5bn required for early stages as identified in the previous section.</a:t>
            </a:r>
            <a:endParaRPr lang="en-US" dirty="0"/>
          </a:p>
        </p:txBody>
      </p:sp>
      <p:sp>
        <p:nvSpPr>
          <p:cNvPr id="4" name="Slide Number Placeholder 3"/>
          <p:cNvSpPr>
            <a:spLocks noGrp="1"/>
          </p:cNvSpPr>
          <p:nvPr>
            <p:ph type="sldNum" sz="quarter" idx="10"/>
          </p:nvPr>
        </p:nvSpPr>
        <p:spPr/>
        <p:txBody>
          <a:bodyPr/>
          <a:lstStyle/>
          <a:p>
            <a:fld id="{B0F1C259-A821-4E7D-9F4A-A3E27C6AB600}" type="slidenum">
              <a:rPr lang="en-US" smtClean="0"/>
              <a:t>5</a:t>
            </a:fld>
            <a:endParaRPr lang="en-US"/>
          </a:p>
        </p:txBody>
      </p:sp>
    </p:spTree>
    <p:extLst>
      <p:ext uri="{BB962C8B-B14F-4D97-AF65-F5344CB8AC3E}">
        <p14:creationId xmlns:p14="http://schemas.microsoft.com/office/powerpoint/2010/main" val="271770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pass on to my colleague Valerio to go more</a:t>
            </a:r>
            <a:r>
              <a:rPr lang="en-US" baseline="0" dirty="0" smtClean="0"/>
              <a:t> in-depth into policy and instruments for supporting private investment in geothermal, we thought it would be interesting to see where the development finance community could get the most bang for their buck if they targeted geothermal support. </a:t>
            </a:r>
          </a:p>
          <a:p>
            <a:endParaRPr lang="en-US" baseline="0" dirty="0" smtClean="0"/>
          </a:p>
          <a:p>
            <a:r>
              <a:rPr lang="en-US" baseline="0" dirty="0" smtClean="0"/>
              <a:t>Because geothermal can play a significant role in </a:t>
            </a:r>
            <a:r>
              <a:rPr lang="en-US" baseline="0" dirty="0" err="1" smtClean="0"/>
              <a:t>stabilising</a:t>
            </a:r>
            <a:r>
              <a:rPr lang="en-US" baseline="0" dirty="0" smtClean="0"/>
              <a:t> an expanding electricity grid and is relatively clean, these benefits are very country or context specific.</a:t>
            </a:r>
          </a:p>
          <a:p>
            <a:endParaRPr lang="en-US" baseline="0" dirty="0" smtClean="0"/>
          </a:p>
          <a:p>
            <a:r>
              <a:rPr lang="en-US" dirty="0" smtClean="0"/>
              <a:t>Where</a:t>
            </a:r>
            <a:r>
              <a:rPr lang="en-US" baseline="0" dirty="0" smtClean="0"/>
              <a:t> it</a:t>
            </a:r>
            <a:r>
              <a:rPr lang="en-US" dirty="0" smtClean="0"/>
              <a:t> has the greatest potential to increase energy supply at low cost and also achieve significant emissions reductions</a:t>
            </a:r>
            <a:r>
              <a:rPr lang="en-US" baseline="0" dirty="0" smtClean="0"/>
              <a:t> as seen in the orange shaded part of the graph. </a:t>
            </a:r>
          </a:p>
          <a:p>
            <a:r>
              <a:rPr lang="en-US" baseline="0" dirty="0" smtClean="0"/>
              <a:t>This is not to say that other countries do not warrant investment on a case-by-case basis but is simply pointing out all things being equal, geothermal can play a greater developmental role in some countries than in others.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F1C259-A821-4E7D-9F4A-A3E27C6AB600}" type="slidenum">
              <a:rPr lang="en-US" smtClean="0"/>
              <a:t>6</a:t>
            </a:fld>
            <a:endParaRPr lang="en-US"/>
          </a:p>
        </p:txBody>
      </p:sp>
    </p:spTree>
    <p:extLst>
      <p:ext uri="{BB962C8B-B14F-4D97-AF65-F5344CB8AC3E}">
        <p14:creationId xmlns:p14="http://schemas.microsoft.com/office/powerpoint/2010/main" val="2367600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0F1C259-A821-4E7D-9F4A-A3E27C6AB600}" type="slidenum">
              <a:rPr lang="en-US" smtClean="0"/>
              <a:t>8</a:t>
            </a:fld>
            <a:endParaRPr lang="en-US"/>
          </a:p>
        </p:txBody>
      </p:sp>
    </p:spTree>
    <p:extLst>
      <p:ext uri="{BB962C8B-B14F-4D97-AF65-F5344CB8AC3E}">
        <p14:creationId xmlns:p14="http://schemas.microsoft.com/office/powerpoint/2010/main" val="2376988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0F1C259-A821-4E7D-9F4A-A3E27C6AB600}" type="slidenum">
              <a:rPr lang="en-US" smtClean="0"/>
              <a:t>9</a:t>
            </a:fld>
            <a:endParaRPr lang="en-US"/>
          </a:p>
        </p:txBody>
      </p:sp>
    </p:spTree>
    <p:extLst>
      <p:ext uri="{BB962C8B-B14F-4D97-AF65-F5344CB8AC3E}">
        <p14:creationId xmlns:p14="http://schemas.microsoft.com/office/powerpoint/2010/main" val="361829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0F1C259-A821-4E7D-9F4A-A3E27C6AB600}" type="slidenum">
              <a:rPr lang="en-US" smtClean="0"/>
              <a:t>10</a:t>
            </a:fld>
            <a:endParaRPr lang="en-US"/>
          </a:p>
        </p:txBody>
      </p:sp>
    </p:spTree>
    <p:extLst>
      <p:ext uri="{BB962C8B-B14F-4D97-AF65-F5344CB8AC3E}">
        <p14:creationId xmlns:p14="http://schemas.microsoft.com/office/powerpoint/2010/main" val="2376988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12" name="Picture 11" descr="CPI_cover_pag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046"/>
            <a:ext cx="9144000" cy="6835954"/>
          </a:xfrm>
          <a:prstGeom prst="rect">
            <a:avLst/>
          </a:prstGeom>
        </p:spPr>
      </p:pic>
      <p:sp>
        <p:nvSpPr>
          <p:cNvPr id="2" name="Title 1"/>
          <p:cNvSpPr>
            <a:spLocks noGrp="1"/>
          </p:cNvSpPr>
          <p:nvPr>
            <p:ph type="ctrTitle"/>
          </p:nvPr>
        </p:nvSpPr>
        <p:spPr>
          <a:xfrm>
            <a:off x="685800" y="2043183"/>
            <a:ext cx="7772400" cy="1160565"/>
          </a:xfrm>
        </p:spPr>
        <p:txBody>
          <a:bodyPr>
            <a:normAutofit/>
          </a:bodyPr>
          <a:lstStyle>
            <a:lvl1pPr algn="ctr">
              <a:defRPr sz="4000" b="0" i="0">
                <a:solidFill>
                  <a:srgbClr val="F0542B"/>
                </a:solidFill>
                <a:latin typeface="+mj-lt"/>
                <a:cs typeface="Cronos Pro"/>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5569" y="3250187"/>
            <a:ext cx="6392862" cy="927100"/>
          </a:xfrm>
        </p:spPr>
        <p:txBody>
          <a:bodyPr>
            <a:normAutofit/>
          </a:bodyPr>
          <a:lstStyle>
            <a:lvl1pPr marL="0" indent="0" algn="ctr">
              <a:buFont typeface="+mj-lt"/>
              <a:buNone/>
              <a:defRPr sz="2000">
                <a:solidFill>
                  <a:srgbClr val="7D7875"/>
                </a:solidFill>
                <a:latin typeface="+mj-lt"/>
                <a:cs typeface="Cronos Pro"/>
              </a:defRPr>
            </a:lvl1pPr>
          </a:lstStyle>
          <a:p>
            <a:pPr lvl="0"/>
            <a:r>
              <a:rPr lang="en-US" smtClean="0"/>
              <a:t>Click to edit Master text styles</a:t>
            </a:r>
          </a:p>
        </p:txBody>
      </p:sp>
      <p:pic>
        <p:nvPicPr>
          <p:cNvPr id="3" name="Picture 2" descr="\\SRVCPIVE01\share\Dan\CPI Logos, Images, and Photos\CIF_FinalLogo 2\CIF_FinalLogo\CIF_Logo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7200" y="5668299"/>
            <a:ext cx="1744663" cy="92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7275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p:nvPr/>
        </p:nvSpPr>
        <p:spPr>
          <a:xfrm>
            <a:off x="0" y="2690007"/>
            <a:ext cx="9144000" cy="14779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a:xfrm>
            <a:off x="722313" y="3158482"/>
            <a:ext cx="7772400" cy="501346"/>
          </a:xfrm>
        </p:spPr>
        <p:txBody>
          <a:bodyPr anchor="t">
            <a:normAutofit/>
          </a:bodyPr>
          <a:lstStyle>
            <a:lvl1pPr algn="ctr">
              <a:defRPr sz="2500" b="0" cap="none">
                <a:solidFill>
                  <a:schemeClr val="bg1"/>
                </a:solidFill>
                <a:latin typeface="+mn-lt"/>
                <a:cs typeface="Cronos Pro"/>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48263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424" y="-39064"/>
            <a:ext cx="7927095" cy="854610"/>
          </a:xfrm>
        </p:spPr>
        <p:txBody>
          <a:bodyPr anchor="b">
            <a:noAutofit/>
          </a:bodyPr>
          <a:lstStyle>
            <a:lvl1pPr>
              <a:defRPr sz="2800">
                <a:solidFill>
                  <a:srgbClr val="F0542B"/>
                </a:solidFill>
                <a:latin typeface="+mj-lt"/>
                <a:cs typeface="Times New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1424" y="1136822"/>
            <a:ext cx="7927095" cy="5189837"/>
          </a:xfrm>
        </p:spPr>
        <p:txBody>
          <a:bodyPr/>
          <a:lstStyle>
            <a:lvl1pPr>
              <a:defRPr sz="2500" b="0" i="0">
                <a:solidFill>
                  <a:srgbClr val="7D7875"/>
                </a:solidFill>
                <a:latin typeface="+mn-lt"/>
                <a:cs typeface="Cronos Pro"/>
              </a:defRPr>
            </a:lvl1pPr>
            <a:lvl2pPr>
              <a:defRPr sz="2400" b="0" i="0">
                <a:solidFill>
                  <a:srgbClr val="7D7875"/>
                </a:solidFill>
                <a:latin typeface="+mn-lt"/>
                <a:cs typeface="Cronos Pro"/>
              </a:defRPr>
            </a:lvl2pPr>
            <a:lvl3pPr>
              <a:defRPr sz="2000" b="0" i="0">
                <a:solidFill>
                  <a:srgbClr val="7D7875"/>
                </a:solidFill>
                <a:latin typeface="+mn-lt"/>
                <a:cs typeface="Cronos Pro"/>
              </a:defRPr>
            </a:lvl3pPr>
            <a:lvl4pPr>
              <a:defRPr sz="1800" b="0" i="0">
                <a:solidFill>
                  <a:srgbClr val="7D7875"/>
                </a:solidFill>
                <a:latin typeface="+mn-lt"/>
                <a:cs typeface="Cronos Pro"/>
              </a:defRPr>
            </a:lvl4pPr>
            <a:lvl5pPr>
              <a:defRPr sz="1800" b="0" i="0">
                <a:solidFill>
                  <a:srgbClr val="7D7875"/>
                </a:solidFill>
                <a:latin typeface="+mn-lt"/>
                <a:cs typeface="Cronos P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p:nvCxnSpPr>
        <p:spPr>
          <a:xfrm>
            <a:off x="524756" y="0"/>
            <a:ext cx="0" cy="722376"/>
          </a:xfrm>
          <a:prstGeom prst="line">
            <a:avLst/>
          </a:prstGeom>
          <a:ln w="158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474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g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276087"/>
            <a:ext cx="8680174" cy="5996609"/>
          </a:xfrm>
        </p:spPr>
        <p:txBody>
          <a:bodyPr/>
          <a:lstStyle>
            <a:lvl1pPr>
              <a:defRPr sz="2500" b="0" i="0">
                <a:solidFill>
                  <a:srgbClr val="7D7875"/>
                </a:solidFill>
                <a:latin typeface="+mn-lt"/>
                <a:cs typeface="Cronos Pro"/>
              </a:defRPr>
            </a:lvl1pPr>
            <a:lvl2pPr>
              <a:defRPr sz="2400" b="0" i="0">
                <a:solidFill>
                  <a:srgbClr val="7D7875"/>
                </a:solidFill>
                <a:latin typeface="+mn-lt"/>
                <a:cs typeface="Cronos Pro"/>
              </a:defRPr>
            </a:lvl2pPr>
            <a:lvl3pPr>
              <a:defRPr sz="2000" b="0" i="0">
                <a:solidFill>
                  <a:srgbClr val="7D7875"/>
                </a:solidFill>
                <a:latin typeface="+mn-lt"/>
                <a:cs typeface="Cronos Pro"/>
              </a:defRPr>
            </a:lvl3pPr>
            <a:lvl4pPr>
              <a:defRPr sz="1800" b="0" i="0">
                <a:solidFill>
                  <a:srgbClr val="7D7875"/>
                </a:solidFill>
                <a:latin typeface="+mn-lt"/>
                <a:cs typeface="Cronos Pro"/>
              </a:defRPr>
            </a:lvl4pPr>
            <a:lvl5pPr>
              <a:defRPr sz="1800" b="0" i="0">
                <a:solidFill>
                  <a:srgbClr val="7D7875"/>
                </a:solidFill>
                <a:latin typeface="+mn-lt"/>
                <a:cs typeface="Cronos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3298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ack page">
    <p:bg>
      <p:bgPr>
        <a:blipFill dpi="0" rotWithShape="1">
          <a:blip r:embed="rId2" cstate="print">
            <a:lum/>
          </a:blip>
          <a:srcRect/>
          <a:stretch>
            <a:fillRect b="1000"/>
          </a:stretch>
        </a:blipFill>
        <a:effectLst/>
      </p:bgPr>
    </p:bg>
    <p:spTree>
      <p:nvGrpSpPr>
        <p:cNvPr id="1" name=""/>
        <p:cNvGrpSpPr/>
        <p:nvPr/>
      </p:nvGrpSpPr>
      <p:grpSpPr>
        <a:xfrm>
          <a:off x="0" y="0"/>
          <a:ext cx="0" cy="0"/>
          <a:chOff x="0" y="0"/>
          <a:chExt cx="0" cy="0"/>
        </a:xfrm>
      </p:grpSpPr>
      <p:pic>
        <p:nvPicPr>
          <p:cNvPr id="2050" name="Picture 2" descr="\\SRVCPIVE01\share\Dan\CPI Logos, Images, and Photos\CIF_FinalLogo 2\CIF_FinalLogo\CIF_Logo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21500" y="5704931"/>
            <a:ext cx="1655763" cy="87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384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466" y="274638"/>
            <a:ext cx="753533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466" y="1600201"/>
            <a:ext cx="7535333" cy="42638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5758732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4" r:id="rId5"/>
  </p:sldLayoutIdLst>
  <p:timing>
    <p:tnLst>
      <p:par>
        <p:cTn id="1" dur="indefinite" restart="never" nodeType="tmRoot"/>
      </p:par>
    </p:tnLst>
  </p:timing>
  <p:txStyles>
    <p:titleStyle>
      <a:lvl1pPr algn="l" defTabSz="457200" rtl="0" eaLnBrk="1" latinLnBrk="0" hangingPunct="1">
        <a:spcBef>
          <a:spcPct val="0"/>
        </a:spcBef>
        <a:buNone/>
        <a:defRPr sz="2800" b="0" i="0" kern="1200">
          <a:solidFill>
            <a:srgbClr val="F0542B"/>
          </a:solidFill>
          <a:latin typeface="+mj-lt"/>
          <a:ea typeface="+mj-ea"/>
          <a:cs typeface="Cronos Pro"/>
        </a:defRPr>
      </a:lvl1pPr>
    </p:titleStyle>
    <p:bodyStyle>
      <a:lvl1pPr marL="342900" indent="-342900" algn="l" defTabSz="457200" rtl="0" eaLnBrk="1" latinLnBrk="0" hangingPunct="1">
        <a:spcBef>
          <a:spcPct val="20000"/>
        </a:spcBef>
        <a:buFont typeface="Arial"/>
        <a:buChar char="•"/>
        <a:defRPr sz="3200" b="0" i="0" kern="1200">
          <a:solidFill>
            <a:schemeClr val="bg1">
              <a:lumMod val="50000"/>
            </a:schemeClr>
          </a:solidFill>
          <a:latin typeface="+mn-lt"/>
          <a:ea typeface="+mn-ea"/>
          <a:cs typeface="Cronos Pro"/>
        </a:defRPr>
      </a:lvl1pPr>
      <a:lvl2pPr marL="742950" indent="-285750" algn="l" defTabSz="457200" rtl="0" eaLnBrk="1" latinLnBrk="0" hangingPunct="1">
        <a:spcBef>
          <a:spcPct val="20000"/>
        </a:spcBef>
        <a:buFont typeface="Arial"/>
        <a:buChar char="–"/>
        <a:defRPr sz="2800" b="0" i="0" kern="1200">
          <a:solidFill>
            <a:schemeClr val="bg1">
              <a:lumMod val="50000"/>
            </a:schemeClr>
          </a:solidFill>
          <a:latin typeface="+mn-lt"/>
          <a:ea typeface="+mn-ea"/>
          <a:cs typeface="Cronos Pro"/>
        </a:defRPr>
      </a:lvl2pPr>
      <a:lvl3pPr marL="1143000" indent="-228600" algn="l" defTabSz="457200" rtl="0" eaLnBrk="1" latinLnBrk="0" hangingPunct="1">
        <a:spcBef>
          <a:spcPct val="20000"/>
        </a:spcBef>
        <a:buFont typeface="Arial"/>
        <a:buChar char="•"/>
        <a:defRPr sz="2400" b="0" i="0" kern="1200">
          <a:solidFill>
            <a:schemeClr val="bg1">
              <a:lumMod val="50000"/>
            </a:schemeClr>
          </a:solidFill>
          <a:latin typeface="+mn-lt"/>
          <a:ea typeface="+mn-ea"/>
          <a:cs typeface="Cronos Pro"/>
        </a:defRPr>
      </a:lvl3pPr>
      <a:lvl4pPr marL="1600200" indent="-228600" algn="l" defTabSz="457200" rtl="0" eaLnBrk="1" latinLnBrk="0" hangingPunct="1">
        <a:spcBef>
          <a:spcPct val="20000"/>
        </a:spcBef>
        <a:buFont typeface="Arial"/>
        <a:buChar char="–"/>
        <a:defRPr sz="2000" b="0" i="0" kern="1200">
          <a:solidFill>
            <a:schemeClr val="bg1">
              <a:lumMod val="50000"/>
            </a:schemeClr>
          </a:solidFill>
          <a:latin typeface="+mn-lt"/>
          <a:ea typeface="+mn-ea"/>
          <a:cs typeface="Cronos Pro"/>
        </a:defRPr>
      </a:lvl4pPr>
      <a:lvl5pPr marL="2057400" indent="-228600" algn="l" defTabSz="457200" rtl="0" eaLnBrk="1" latinLnBrk="0" hangingPunct="1">
        <a:spcBef>
          <a:spcPct val="20000"/>
        </a:spcBef>
        <a:buFont typeface="Arial"/>
        <a:buChar char="»"/>
        <a:defRPr sz="2000" b="0" i="0" kern="1200">
          <a:solidFill>
            <a:schemeClr val="bg1">
              <a:lumMod val="50000"/>
            </a:schemeClr>
          </a:solidFill>
          <a:latin typeface="+mn-lt"/>
          <a:ea typeface="+mn-ea"/>
          <a:cs typeface="Crono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prstDash val="sysDash"/>
          </a:ln>
        </p:spPr>
        <p:txBody>
          <a:bodyPr>
            <a:normAutofit fontScale="90000"/>
          </a:bodyPr>
          <a:lstStyle/>
          <a:p>
            <a:r>
              <a:rPr lang="en-US" dirty="0" smtClean="0"/>
              <a:t>Driving Geothermal </a:t>
            </a:r>
            <a:r>
              <a:rPr lang="en-US" dirty="0" smtClean="0"/>
              <a:t>Deployment </a:t>
            </a:r>
            <a:r>
              <a:rPr lang="en-US" dirty="0" smtClean="0"/>
              <a:t>in Developing Countries</a:t>
            </a:r>
            <a:endParaRPr lang="en-US" dirty="0"/>
          </a:p>
        </p:txBody>
      </p:sp>
      <p:sp>
        <p:nvSpPr>
          <p:cNvPr id="3" name="Content Placeholder 2"/>
          <p:cNvSpPr>
            <a:spLocks noGrp="1"/>
          </p:cNvSpPr>
          <p:nvPr>
            <p:ph sz="quarter" idx="13"/>
          </p:nvPr>
        </p:nvSpPr>
        <p:spPr>
          <a:xfrm>
            <a:off x="1375569" y="3250186"/>
            <a:ext cx="6392862" cy="1795149"/>
          </a:xfrm>
          <a:ln>
            <a:noFill/>
            <a:prstDash val="sysDash"/>
          </a:ln>
        </p:spPr>
        <p:txBody>
          <a:bodyPr>
            <a:normAutofit/>
          </a:bodyPr>
          <a:lstStyle/>
          <a:p>
            <a:endParaRPr lang="en-US" dirty="0" smtClean="0"/>
          </a:p>
          <a:p>
            <a:r>
              <a:rPr lang="en-US" dirty="0" smtClean="0"/>
              <a:t>September 2015</a:t>
            </a:r>
            <a:endParaRPr lang="en-US" dirty="0"/>
          </a:p>
        </p:txBody>
      </p:sp>
    </p:spTree>
    <p:extLst>
      <p:ext uri="{BB962C8B-B14F-4D97-AF65-F5344CB8AC3E}">
        <p14:creationId xmlns:p14="http://schemas.microsoft.com/office/powerpoint/2010/main" val="568103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1: </a:t>
            </a:r>
            <a:r>
              <a:rPr lang="en-US" sz="2400" dirty="0"/>
              <a:t>Provide stable and sufficient </a:t>
            </a:r>
            <a:r>
              <a:rPr lang="en-US" sz="2400" dirty="0" smtClean="0"/>
              <a:t>revenues</a:t>
            </a:r>
            <a:endParaRPr lang="en-US" sz="2400" dirty="0"/>
          </a:p>
        </p:txBody>
      </p:sp>
      <p:sp>
        <p:nvSpPr>
          <p:cNvPr id="3" name="Content Placeholder 2"/>
          <p:cNvSpPr>
            <a:spLocks noGrp="1"/>
          </p:cNvSpPr>
          <p:nvPr>
            <p:ph idx="1"/>
          </p:nvPr>
        </p:nvSpPr>
        <p:spPr/>
        <p:txBody>
          <a:bodyPr>
            <a:normAutofit/>
          </a:bodyPr>
          <a:lstStyle/>
          <a:p>
            <a:pPr marL="0" indent="0">
              <a:buNone/>
            </a:pPr>
            <a:endParaRPr lang="en-US" sz="2400" dirty="0"/>
          </a:p>
          <a:p>
            <a:pPr marL="0" indent="0">
              <a:buNone/>
            </a:pPr>
            <a:r>
              <a:rPr lang="en-US" sz="2400" b="1" dirty="0" smtClean="0"/>
              <a:t>Supportive </a:t>
            </a:r>
            <a:r>
              <a:rPr lang="en-US" sz="2400" b="1" dirty="0"/>
              <a:t>regulatory frameworks </a:t>
            </a:r>
            <a:r>
              <a:rPr lang="en-US" sz="2400" dirty="0" smtClean="0"/>
              <a:t>are a basic </a:t>
            </a:r>
            <a:r>
              <a:rPr lang="en-US" sz="2400" dirty="0"/>
              <a:t>condition for growth</a:t>
            </a:r>
            <a:r>
              <a:rPr lang="en-US" sz="2400" dirty="0" smtClean="0"/>
              <a:t>.</a:t>
            </a:r>
          </a:p>
          <a:p>
            <a:pPr marL="0" indent="0">
              <a:buNone/>
            </a:pPr>
            <a:endParaRPr lang="en-US" sz="2400" dirty="0"/>
          </a:p>
          <a:p>
            <a:pPr marL="0" indent="0">
              <a:buNone/>
            </a:pPr>
            <a:r>
              <a:rPr lang="en-US" sz="2400" b="1" dirty="0" err="1" smtClean="0"/>
              <a:t>FiT</a:t>
            </a:r>
            <a:r>
              <a:rPr lang="en-US" sz="2400" b="1" dirty="0" smtClean="0"/>
              <a:t> design </a:t>
            </a:r>
            <a:r>
              <a:rPr lang="en-US" sz="2400" dirty="0"/>
              <a:t>can </a:t>
            </a:r>
            <a:r>
              <a:rPr lang="en-US" sz="2400" dirty="0" smtClean="0"/>
              <a:t>help </a:t>
            </a:r>
            <a:r>
              <a:rPr lang="en-US" sz="2400" dirty="0"/>
              <a:t>attract </a:t>
            </a:r>
            <a:r>
              <a:rPr lang="en-US" sz="2400" dirty="0" smtClean="0"/>
              <a:t>private investment provided:</a:t>
            </a:r>
          </a:p>
          <a:p>
            <a:r>
              <a:rPr lang="en-US" sz="2400" dirty="0"/>
              <a:t>I</a:t>
            </a:r>
            <a:r>
              <a:rPr lang="en-US" sz="2400" dirty="0" smtClean="0"/>
              <a:t>t </a:t>
            </a:r>
            <a:r>
              <a:rPr lang="en-US" sz="2400" dirty="0"/>
              <a:t>is aligned with the </a:t>
            </a:r>
            <a:r>
              <a:rPr lang="en-US" sz="2400" b="1" dirty="0"/>
              <a:t>project‘s lifetime </a:t>
            </a:r>
            <a:r>
              <a:rPr lang="en-US" sz="2400" dirty="0"/>
              <a:t>or </a:t>
            </a:r>
            <a:r>
              <a:rPr lang="en-US" sz="2400" b="1" dirty="0" smtClean="0"/>
              <a:t>loan </a:t>
            </a:r>
            <a:r>
              <a:rPr lang="en-US" sz="2400" b="1" dirty="0"/>
              <a:t>conditions </a:t>
            </a:r>
            <a:r>
              <a:rPr lang="en-US" sz="2400" dirty="0"/>
              <a:t>available in the local debt market</a:t>
            </a:r>
            <a:r>
              <a:rPr lang="en-US" sz="2400" dirty="0" smtClean="0"/>
              <a:t>.</a:t>
            </a:r>
          </a:p>
          <a:p>
            <a:r>
              <a:rPr lang="en-US" sz="2400" dirty="0" smtClean="0"/>
              <a:t>It shifts </a:t>
            </a:r>
            <a:r>
              <a:rPr lang="en-US" sz="2400" b="1" dirty="0" smtClean="0"/>
              <a:t>revenue risks </a:t>
            </a:r>
            <a:r>
              <a:rPr lang="en-US" sz="2400" dirty="0" smtClean="0"/>
              <a:t>considered most critical by the private sector to the public sector. </a:t>
            </a:r>
            <a:endParaRPr lang="en-US" sz="2400" i="1" dirty="0" smtClean="0">
              <a:solidFill>
                <a:srgbClr val="C00000"/>
              </a:solidFill>
            </a:endParaRPr>
          </a:p>
          <a:p>
            <a:pPr marL="0" indent="0">
              <a:buNone/>
            </a:pPr>
            <a:endParaRPr lang="en-US" sz="2400" i="1" dirty="0">
              <a:solidFill>
                <a:srgbClr val="C00000"/>
              </a:solidFill>
            </a:endParaRPr>
          </a:p>
        </p:txBody>
      </p:sp>
    </p:spTree>
    <p:extLst>
      <p:ext uri="{BB962C8B-B14F-4D97-AF65-F5344CB8AC3E}">
        <p14:creationId xmlns:p14="http://schemas.microsoft.com/office/powerpoint/2010/main" val="173715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424" y="-39064"/>
            <a:ext cx="8659576" cy="854610"/>
          </a:xfrm>
        </p:spPr>
        <p:txBody>
          <a:bodyPr/>
          <a:lstStyle/>
          <a:p>
            <a:r>
              <a:rPr lang="en-US" sz="2400" dirty="0" smtClean="0"/>
              <a:t>2: </a:t>
            </a:r>
            <a:r>
              <a:rPr lang="en-US" sz="2400" dirty="0"/>
              <a:t>Provide </a:t>
            </a:r>
            <a:r>
              <a:rPr lang="en-US" sz="2400" dirty="0" smtClean="0"/>
              <a:t>exploration phase </a:t>
            </a:r>
            <a:r>
              <a:rPr lang="en-US" sz="2400" dirty="0"/>
              <a:t>support </a:t>
            </a:r>
            <a:r>
              <a:rPr lang="en-US" sz="2400" dirty="0" smtClean="0"/>
              <a:t>that is appropriate to the </a:t>
            </a:r>
            <a:r>
              <a:rPr lang="en-US" sz="2400" dirty="0"/>
              <a:t>country context</a:t>
            </a:r>
          </a:p>
        </p:txBody>
      </p:sp>
      <p:sp>
        <p:nvSpPr>
          <p:cNvPr id="3" name="Content Placeholder 2"/>
          <p:cNvSpPr>
            <a:spLocks noGrp="1"/>
          </p:cNvSpPr>
          <p:nvPr>
            <p:ph idx="1"/>
          </p:nvPr>
        </p:nvSpPr>
        <p:spPr/>
        <p:txBody>
          <a:bodyPr>
            <a:normAutofit/>
          </a:bodyPr>
          <a:lstStyle/>
          <a:p>
            <a:pPr marL="0" indent="0">
              <a:buNone/>
            </a:pPr>
            <a:r>
              <a:rPr lang="en-US" sz="2400" b="1" dirty="0" smtClean="0"/>
              <a:t>Public </a:t>
            </a:r>
            <a:r>
              <a:rPr lang="en-US" sz="2400" b="1" dirty="0"/>
              <a:t>exploration </a:t>
            </a:r>
            <a:r>
              <a:rPr lang="en-US" sz="2400" dirty="0"/>
              <a:t>and tendering of proven fields can be critical for attracting private </a:t>
            </a:r>
            <a:r>
              <a:rPr lang="en-US" sz="2400" dirty="0" smtClean="0"/>
              <a:t>investment.</a:t>
            </a:r>
          </a:p>
          <a:p>
            <a:pPr marL="0" indent="0">
              <a:buNone/>
            </a:pPr>
            <a:endParaRPr lang="it-IT" sz="2400" dirty="0" smtClean="0"/>
          </a:p>
          <a:p>
            <a:pPr marL="0" indent="0">
              <a:buNone/>
            </a:pPr>
            <a:endParaRPr lang="en-US" sz="2400" i="1" dirty="0" smtClean="0">
              <a:solidFill>
                <a:srgbClr val="C00000"/>
              </a:solidFill>
            </a:endParaRPr>
          </a:p>
          <a:p>
            <a:pPr marL="0" indent="0">
              <a:buNone/>
            </a:pPr>
            <a:endParaRPr lang="en-US" sz="2400" i="1" dirty="0">
              <a:solidFill>
                <a:srgbClr val="C00000"/>
              </a:solidFill>
            </a:endParaRPr>
          </a:p>
        </p:txBody>
      </p:sp>
      <p:sp>
        <p:nvSpPr>
          <p:cNvPr id="5" name="Rectangle 4"/>
          <p:cNvSpPr/>
          <p:nvPr/>
        </p:nvSpPr>
        <p:spPr>
          <a:xfrm>
            <a:off x="611424" y="2553417"/>
            <a:ext cx="5300278" cy="3637919"/>
          </a:xfrm>
          <a:prstGeom prst="rect">
            <a:avLst/>
          </a:prstGeom>
        </p:spPr>
        <p:txBody>
          <a:bodyPr wrap="square">
            <a:spAutoFit/>
          </a:bodyPr>
          <a:lstStyle/>
          <a:p>
            <a:pPr lvl="0">
              <a:spcBef>
                <a:spcPct val="20000"/>
              </a:spcBef>
            </a:pPr>
            <a:r>
              <a:rPr lang="en-US" sz="2400" b="1" dirty="0">
                <a:solidFill>
                  <a:srgbClr val="7D7875"/>
                </a:solidFill>
              </a:rPr>
              <a:t>Private </a:t>
            </a:r>
            <a:r>
              <a:rPr lang="en-US" sz="2400" dirty="0" smtClean="0">
                <a:solidFill>
                  <a:srgbClr val="7D7875"/>
                </a:solidFill>
              </a:rPr>
              <a:t>exploration should </a:t>
            </a:r>
            <a:r>
              <a:rPr lang="en-US" sz="2400" dirty="0">
                <a:solidFill>
                  <a:srgbClr val="7D7875"/>
                </a:solidFill>
              </a:rPr>
              <a:t>be incentivized </a:t>
            </a:r>
            <a:r>
              <a:rPr lang="en-US" sz="2400" dirty="0" smtClean="0">
                <a:solidFill>
                  <a:srgbClr val="7D7875"/>
                </a:solidFill>
              </a:rPr>
              <a:t>if:</a:t>
            </a:r>
            <a:endParaRPr lang="en-US" sz="2400" dirty="0">
              <a:solidFill>
                <a:srgbClr val="7D7875"/>
              </a:solidFill>
            </a:endParaRPr>
          </a:p>
          <a:p>
            <a:pPr marL="342900" lvl="0" indent="-342900">
              <a:spcBef>
                <a:spcPct val="20000"/>
              </a:spcBef>
              <a:buFont typeface="Arial"/>
              <a:buChar char="•"/>
            </a:pPr>
            <a:r>
              <a:rPr lang="en-US" sz="2400" dirty="0">
                <a:solidFill>
                  <a:srgbClr val="7D7875"/>
                </a:solidFill>
              </a:rPr>
              <a:t>The private sector can manage </a:t>
            </a:r>
            <a:r>
              <a:rPr lang="en-US" sz="2400" dirty="0" smtClean="0">
                <a:solidFill>
                  <a:srgbClr val="7D7875"/>
                </a:solidFill>
              </a:rPr>
              <a:t>risks </a:t>
            </a:r>
            <a:r>
              <a:rPr lang="en-US" sz="2400" dirty="0">
                <a:solidFill>
                  <a:srgbClr val="7D7875"/>
                </a:solidFill>
              </a:rPr>
              <a:t>at the </a:t>
            </a:r>
            <a:r>
              <a:rPr lang="en-US" sz="2400" b="1" dirty="0">
                <a:solidFill>
                  <a:srgbClr val="7D7875"/>
                </a:solidFill>
              </a:rPr>
              <a:t>lowest cost</a:t>
            </a:r>
          </a:p>
          <a:p>
            <a:pPr marL="342900" lvl="0" indent="-342900">
              <a:spcBef>
                <a:spcPct val="20000"/>
              </a:spcBef>
              <a:buFont typeface="Arial"/>
              <a:buChar char="•"/>
            </a:pPr>
            <a:r>
              <a:rPr lang="en-US" sz="2400" b="1" dirty="0" smtClean="0">
                <a:solidFill>
                  <a:srgbClr val="7D7875"/>
                </a:solidFill>
              </a:rPr>
              <a:t>Survey </a:t>
            </a:r>
            <a:r>
              <a:rPr lang="en-US" sz="2400" b="1" dirty="0">
                <a:solidFill>
                  <a:srgbClr val="7D7875"/>
                </a:solidFill>
              </a:rPr>
              <a:t>data </a:t>
            </a:r>
            <a:r>
              <a:rPr lang="en-US" sz="2400" dirty="0" smtClean="0">
                <a:solidFill>
                  <a:srgbClr val="7D7875"/>
                </a:solidFill>
              </a:rPr>
              <a:t>can be </a:t>
            </a:r>
            <a:r>
              <a:rPr lang="en-US" sz="2400" dirty="0">
                <a:solidFill>
                  <a:srgbClr val="7D7875"/>
                </a:solidFill>
              </a:rPr>
              <a:t>provided to support the exploration phase</a:t>
            </a:r>
          </a:p>
          <a:p>
            <a:pPr marL="342900" indent="-342900">
              <a:spcBef>
                <a:spcPct val="20000"/>
              </a:spcBef>
              <a:buFont typeface="Arial"/>
              <a:buChar char="•"/>
            </a:pPr>
            <a:r>
              <a:rPr lang="en-US" sz="2400" b="1" dirty="0" smtClean="0">
                <a:solidFill>
                  <a:srgbClr val="7D7875"/>
                </a:solidFill>
              </a:rPr>
              <a:t>Tariffs can be increased </a:t>
            </a:r>
            <a:r>
              <a:rPr lang="en-US" sz="2400" dirty="0" smtClean="0">
                <a:solidFill>
                  <a:srgbClr val="7D7875"/>
                </a:solidFill>
              </a:rPr>
              <a:t>to </a:t>
            </a:r>
            <a:r>
              <a:rPr lang="en-US" sz="2400" dirty="0">
                <a:solidFill>
                  <a:srgbClr val="7D7875"/>
                </a:solidFill>
              </a:rPr>
              <a:t>reflect </a:t>
            </a:r>
            <a:r>
              <a:rPr lang="en-US" sz="2400" dirty="0" smtClean="0">
                <a:solidFill>
                  <a:srgbClr val="7D7875"/>
                </a:solidFill>
              </a:rPr>
              <a:t>the developer’s exploration costs</a:t>
            </a:r>
            <a:endParaRPr lang="en-US" sz="2400" dirty="0">
              <a:solidFill>
                <a:srgbClr val="7D7875"/>
              </a:solidFill>
            </a:endParaRPr>
          </a:p>
        </p:txBody>
      </p:sp>
      <p:graphicFrame>
        <p:nvGraphicFramePr>
          <p:cNvPr id="9" name="Chart 8"/>
          <p:cNvGraphicFramePr>
            <a:graphicFrameLocks/>
          </p:cNvGraphicFramePr>
          <p:nvPr>
            <p:extLst>
              <p:ext uri="{D42A27DB-BD31-4B8C-83A1-F6EECF244321}">
                <p14:modId xmlns:p14="http://schemas.microsoft.com/office/powerpoint/2010/main" val="2044034466"/>
              </p:ext>
            </p:extLst>
          </p:nvPr>
        </p:nvGraphicFramePr>
        <p:xfrm>
          <a:off x="5791199" y="2755900"/>
          <a:ext cx="3146425" cy="34354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943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3: Provide longer-term, lower-cost </a:t>
            </a:r>
            <a:r>
              <a:rPr lang="en-US" sz="2400" dirty="0" smtClean="0"/>
              <a:t>debt to </a:t>
            </a:r>
            <a:r>
              <a:rPr lang="en-US" sz="2400" dirty="0"/>
              <a:t>bring down the cost of capital</a:t>
            </a:r>
          </a:p>
        </p:txBody>
      </p:sp>
      <p:sp>
        <p:nvSpPr>
          <p:cNvPr id="3" name="Content Placeholder 2"/>
          <p:cNvSpPr>
            <a:spLocks noGrp="1"/>
          </p:cNvSpPr>
          <p:nvPr>
            <p:ph idx="1"/>
          </p:nvPr>
        </p:nvSpPr>
        <p:spPr>
          <a:xfrm>
            <a:off x="611424" y="1105281"/>
            <a:ext cx="3177902" cy="4905351"/>
          </a:xfrm>
        </p:spPr>
        <p:txBody>
          <a:bodyPr>
            <a:normAutofit/>
          </a:bodyPr>
          <a:lstStyle/>
          <a:p>
            <a:pPr marL="0" indent="0">
              <a:buNone/>
            </a:pPr>
            <a:r>
              <a:rPr lang="en-US" sz="2400" dirty="0" smtClean="0"/>
              <a:t>Favorable loan conditions can be critical to ensure projects’ </a:t>
            </a:r>
            <a:r>
              <a:rPr lang="en-US" sz="2400" b="1" dirty="0" smtClean="0"/>
              <a:t>financial </a:t>
            </a:r>
            <a:r>
              <a:rPr lang="en-US" sz="2400" b="1" dirty="0"/>
              <a:t>viability</a:t>
            </a:r>
          </a:p>
          <a:p>
            <a:pPr marL="0" indent="0">
              <a:buNone/>
            </a:pPr>
            <a:endParaRPr lang="en-US" sz="2400" dirty="0" smtClean="0"/>
          </a:p>
          <a:p>
            <a:pPr marL="0" indent="0">
              <a:buNone/>
            </a:pPr>
            <a:endParaRPr lang="en-US" sz="2400" dirty="0"/>
          </a:p>
        </p:txBody>
      </p:sp>
      <p:sp>
        <p:nvSpPr>
          <p:cNvPr id="7" name="Rectangle 6"/>
          <p:cNvSpPr/>
          <p:nvPr/>
        </p:nvSpPr>
        <p:spPr>
          <a:xfrm>
            <a:off x="611424" y="3595778"/>
            <a:ext cx="3177902" cy="1938992"/>
          </a:xfrm>
          <a:prstGeom prst="rect">
            <a:avLst/>
          </a:prstGeom>
        </p:spPr>
        <p:txBody>
          <a:bodyPr wrap="square">
            <a:spAutoFit/>
          </a:bodyPr>
          <a:lstStyle/>
          <a:p>
            <a:r>
              <a:rPr lang="en-US" sz="2400" dirty="0"/>
              <a:t>A</a:t>
            </a:r>
            <a:r>
              <a:rPr lang="en-US" sz="2400" dirty="0" smtClean="0"/>
              <a:t>ccess </a:t>
            </a:r>
            <a:r>
              <a:rPr lang="en-US" sz="2400" dirty="0"/>
              <a:t>to debt </a:t>
            </a:r>
            <a:r>
              <a:rPr lang="en-US" sz="2400" dirty="0" smtClean="0"/>
              <a:t>is </a:t>
            </a:r>
            <a:r>
              <a:rPr lang="en-US" sz="2400" dirty="0"/>
              <a:t>critical to free</a:t>
            </a:r>
            <a:r>
              <a:rPr lang="en-US" sz="2400" b="1" dirty="0"/>
              <a:t> equity resources </a:t>
            </a:r>
            <a:r>
              <a:rPr lang="en-US" sz="2400" dirty="0"/>
              <a:t>for further </a:t>
            </a:r>
            <a:r>
              <a:rPr lang="en-US" sz="2400" dirty="0" smtClean="0"/>
              <a:t>development</a:t>
            </a:r>
            <a:endParaRPr lang="it-IT"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261" y="1148823"/>
            <a:ext cx="4931576" cy="472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97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4: Use risk mitigation tools </a:t>
            </a:r>
            <a:r>
              <a:rPr lang="en-US" sz="2400" dirty="0" smtClean="0"/>
              <a:t>and capacity </a:t>
            </a:r>
            <a:r>
              <a:rPr lang="en-US" sz="2400" dirty="0"/>
              <a:t>building to unlock debt </a:t>
            </a:r>
            <a:r>
              <a:rPr lang="en-US" sz="2400" dirty="0" smtClean="0"/>
              <a:t>and </a:t>
            </a:r>
            <a:r>
              <a:rPr lang="en-US" sz="2400" dirty="0"/>
              <a:t>de-risk investment</a:t>
            </a:r>
          </a:p>
        </p:txBody>
      </p:sp>
      <p:sp>
        <p:nvSpPr>
          <p:cNvPr id="3" name="Content Placeholder 2"/>
          <p:cNvSpPr>
            <a:spLocks noGrp="1"/>
          </p:cNvSpPr>
          <p:nvPr>
            <p:ph idx="1"/>
          </p:nvPr>
        </p:nvSpPr>
        <p:spPr/>
        <p:txBody>
          <a:bodyPr>
            <a:normAutofit/>
          </a:bodyPr>
          <a:lstStyle/>
          <a:p>
            <a:pPr marL="0" indent="0">
              <a:buNone/>
            </a:pPr>
            <a:endParaRPr lang="en-US" sz="2400" dirty="0" smtClean="0"/>
          </a:p>
          <a:p>
            <a:pPr marL="0" indent="0">
              <a:buNone/>
            </a:pPr>
            <a:r>
              <a:rPr lang="en-US" sz="2400" dirty="0"/>
              <a:t>Government guarantees for </a:t>
            </a:r>
            <a:r>
              <a:rPr lang="en-US" sz="2400" dirty="0" smtClean="0"/>
              <a:t>contractual </a:t>
            </a:r>
            <a:r>
              <a:rPr lang="en-US" sz="2400" b="1" dirty="0" smtClean="0"/>
              <a:t>off-take </a:t>
            </a:r>
            <a:r>
              <a:rPr lang="en-US" sz="2400" b="1" dirty="0"/>
              <a:t>obligations </a:t>
            </a:r>
            <a:r>
              <a:rPr lang="en-US" sz="2400" dirty="0"/>
              <a:t>seem to be </a:t>
            </a:r>
            <a:r>
              <a:rPr lang="en-US" sz="2400" dirty="0" smtClean="0"/>
              <a:t>crucial in </a:t>
            </a:r>
            <a:r>
              <a:rPr lang="en-US" sz="2400" dirty="0"/>
              <a:t>contexts </a:t>
            </a:r>
            <a:r>
              <a:rPr lang="en-US" sz="2400" dirty="0" smtClean="0"/>
              <a:t>with significant </a:t>
            </a:r>
            <a:r>
              <a:rPr lang="en-US" sz="2400" dirty="0"/>
              <a:t>off-taker risk.</a:t>
            </a:r>
            <a:endParaRPr lang="en-US" sz="2400" b="1" dirty="0"/>
          </a:p>
          <a:p>
            <a:pPr marL="0" indent="0">
              <a:buNone/>
            </a:pPr>
            <a:endParaRPr lang="en-US" sz="2400" dirty="0" smtClean="0"/>
          </a:p>
          <a:p>
            <a:pPr marL="0" indent="0">
              <a:buNone/>
            </a:pPr>
            <a:r>
              <a:rPr lang="en-US" sz="2400" dirty="0" smtClean="0"/>
              <a:t>DFIs</a:t>
            </a:r>
            <a:r>
              <a:rPr lang="en-US" sz="2400" dirty="0"/>
              <a:t>’ </a:t>
            </a:r>
            <a:r>
              <a:rPr lang="en-US" sz="2400" b="1" dirty="0"/>
              <a:t>political risk mitigation </a:t>
            </a:r>
            <a:r>
              <a:rPr lang="en-US" sz="2400" dirty="0"/>
              <a:t>tools can further lower the cost of capital, </a:t>
            </a:r>
            <a:r>
              <a:rPr lang="en-US" sz="2400" dirty="0" smtClean="0"/>
              <a:t>and unlock </a:t>
            </a:r>
            <a:r>
              <a:rPr lang="en-US" sz="2400" dirty="0"/>
              <a:t>additional </a:t>
            </a:r>
            <a:r>
              <a:rPr lang="en-US" sz="2400" dirty="0" smtClean="0"/>
              <a:t>capital. </a:t>
            </a:r>
            <a:endParaRPr lang="en-US" sz="2400" dirty="0"/>
          </a:p>
          <a:p>
            <a:pPr marL="0" indent="0">
              <a:buNone/>
            </a:pPr>
            <a:endParaRPr lang="en-US" sz="2400" dirty="0"/>
          </a:p>
          <a:p>
            <a:pPr marL="0" indent="0">
              <a:buNone/>
            </a:pPr>
            <a:r>
              <a:rPr lang="en-US" sz="2400" dirty="0" smtClean="0"/>
              <a:t>DFIs </a:t>
            </a:r>
            <a:r>
              <a:rPr lang="en-US" sz="2400" dirty="0"/>
              <a:t>can increase the </a:t>
            </a:r>
            <a:r>
              <a:rPr lang="en-US" sz="2400" b="1" dirty="0"/>
              <a:t>technical capacity </a:t>
            </a:r>
            <a:r>
              <a:rPr lang="en-US" sz="2400" dirty="0" smtClean="0"/>
              <a:t>of private lenders and enable additional finance. </a:t>
            </a:r>
            <a:endParaRPr lang="en-US" sz="2400" dirty="0"/>
          </a:p>
        </p:txBody>
      </p:sp>
    </p:spTree>
    <p:extLst>
      <p:ext uri="{BB962C8B-B14F-4D97-AF65-F5344CB8AC3E}">
        <p14:creationId xmlns:p14="http://schemas.microsoft.com/office/powerpoint/2010/main" val="121114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de-DE" dirty="0" smtClean="0"/>
              <a:t>Lessons for policymakers and DFIs</a:t>
            </a:r>
            <a:endParaRPr lang="en-US" dirty="0"/>
          </a:p>
        </p:txBody>
      </p:sp>
    </p:spTree>
    <p:extLst>
      <p:ext uri="{BB962C8B-B14F-4D97-AF65-F5344CB8AC3E}">
        <p14:creationId xmlns:p14="http://schemas.microsoft.com/office/powerpoint/2010/main" val="874906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Lessons for policy makers</a:t>
            </a:r>
            <a:endParaRPr lang="en-US" sz="2600" dirty="0"/>
          </a:p>
        </p:txBody>
      </p:sp>
      <p:sp>
        <p:nvSpPr>
          <p:cNvPr id="3" name="Content Placeholder 2"/>
          <p:cNvSpPr>
            <a:spLocks noGrp="1"/>
          </p:cNvSpPr>
          <p:nvPr>
            <p:ph idx="1"/>
          </p:nvPr>
        </p:nvSpPr>
        <p:spPr/>
        <p:txBody>
          <a:bodyPr>
            <a:normAutofit/>
          </a:bodyPr>
          <a:lstStyle/>
          <a:p>
            <a:pPr algn="just"/>
            <a:endParaRPr lang="en-US" sz="2400" dirty="0" smtClean="0"/>
          </a:p>
          <a:p>
            <a:pPr algn="just"/>
            <a:r>
              <a:rPr lang="en-US" sz="2400" dirty="0" smtClean="0"/>
              <a:t>Set </a:t>
            </a:r>
            <a:r>
              <a:rPr lang="en-US" sz="2400" b="1" dirty="0"/>
              <a:t>ambitious deployment </a:t>
            </a:r>
            <a:r>
              <a:rPr lang="en-US" sz="2400" dirty="0"/>
              <a:t>targets </a:t>
            </a:r>
            <a:r>
              <a:rPr lang="en-US" sz="2400" dirty="0" smtClean="0"/>
              <a:t>to send a strong signal </a:t>
            </a:r>
            <a:r>
              <a:rPr lang="en-US" sz="2400" dirty="0"/>
              <a:t>to </a:t>
            </a:r>
            <a:r>
              <a:rPr lang="en-US" sz="2400" dirty="0" smtClean="0"/>
              <a:t>private developers</a:t>
            </a:r>
            <a:endParaRPr lang="en-US" sz="2400" dirty="0"/>
          </a:p>
          <a:p>
            <a:pPr algn="just"/>
            <a:endParaRPr lang="it-IT" sz="2400" dirty="0"/>
          </a:p>
          <a:p>
            <a:pPr algn="just"/>
            <a:r>
              <a:rPr lang="en-US" sz="2400" b="1" dirty="0"/>
              <a:t>Feed-in tariffs </a:t>
            </a:r>
            <a:r>
              <a:rPr lang="en-US" sz="2400" dirty="0" smtClean="0"/>
              <a:t>need </a:t>
            </a:r>
            <a:r>
              <a:rPr lang="en-US" sz="2400" dirty="0"/>
              <a:t>to reduce private sector risks while minimizing costs to the public </a:t>
            </a:r>
            <a:r>
              <a:rPr lang="en-US" sz="2400" dirty="0" smtClean="0"/>
              <a:t>sector</a:t>
            </a:r>
            <a:endParaRPr lang="en-US" sz="2400" dirty="0"/>
          </a:p>
          <a:p>
            <a:pPr algn="just"/>
            <a:endParaRPr lang="it-IT" sz="2400" dirty="0"/>
          </a:p>
          <a:p>
            <a:pPr algn="just"/>
            <a:r>
              <a:rPr lang="en-US" sz="2400" dirty="0"/>
              <a:t>Facilitate centralized </a:t>
            </a:r>
            <a:r>
              <a:rPr lang="en-US" sz="2400" b="1" dirty="0"/>
              <a:t>data-sharing</a:t>
            </a:r>
            <a:r>
              <a:rPr lang="en-US" sz="2400" dirty="0"/>
              <a:t> on geothermal resources between public agencies and private </a:t>
            </a:r>
            <a:r>
              <a:rPr lang="en-US" sz="2400" dirty="0" smtClean="0"/>
              <a:t>developers</a:t>
            </a:r>
            <a:endParaRPr lang="en-US" sz="2400" dirty="0"/>
          </a:p>
          <a:p>
            <a:pPr lvl="0">
              <a:lnSpc>
                <a:spcPct val="120000"/>
              </a:lnSpc>
            </a:pPr>
            <a:endParaRPr lang="it-IT" sz="2400" dirty="0"/>
          </a:p>
          <a:p>
            <a:pPr marL="0" lvl="0" indent="0">
              <a:buNone/>
            </a:pPr>
            <a:endParaRPr lang="en-US" sz="2400" dirty="0"/>
          </a:p>
        </p:txBody>
      </p:sp>
      <p:sp>
        <p:nvSpPr>
          <p:cNvPr id="4" name="Content Placeholder 2"/>
          <p:cNvSpPr txBox="1">
            <a:spLocks/>
          </p:cNvSpPr>
          <p:nvPr/>
        </p:nvSpPr>
        <p:spPr>
          <a:xfrm>
            <a:off x="763823" y="2597323"/>
            <a:ext cx="8079493" cy="39050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500" b="0" i="0" kern="1200">
                <a:solidFill>
                  <a:srgbClr val="7D7875"/>
                </a:solidFill>
                <a:latin typeface="+mn-lt"/>
                <a:ea typeface="+mn-ea"/>
                <a:cs typeface="Cronos Pro"/>
              </a:defRPr>
            </a:lvl1pPr>
            <a:lvl2pPr marL="742950" indent="-285750" algn="l" defTabSz="457200" rtl="0" eaLnBrk="1" latinLnBrk="0" hangingPunct="1">
              <a:spcBef>
                <a:spcPct val="20000"/>
              </a:spcBef>
              <a:buFont typeface="Arial"/>
              <a:buChar char="–"/>
              <a:defRPr sz="2400" b="0" i="0" kern="1200">
                <a:solidFill>
                  <a:srgbClr val="7D7875"/>
                </a:solidFill>
                <a:latin typeface="+mn-lt"/>
                <a:ea typeface="+mn-ea"/>
                <a:cs typeface="Cronos Pro"/>
              </a:defRPr>
            </a:lvl2pPr>
            <a:lvl3pPr marL="1143000" indent="-228600" algn="l" defTabSz="457200" rtl="0" eaLnBrk="1" latinLnBrk="0" hangingPunct="1">
              <a:spcBef>
                <a:spcPct val="20000"/>
              </a:spcBef>
              <a:buFont typeface="Arial"/>
              <a:buChar char="•"/>
              <a:defRPr sz="2000" b="0" i="0" kern="1200">
                <a:solidFill>
                  <a:srgbClr val="7D7875"/>
                </a:solidFill>
                <a:latin typeface="+mn-lt"/>
                <a:ea typeface="+mn-ea"/>
                <a:cs typeface="Cronos Pro"/>
              </a:defRPr>
            </a:lvl3pPr>
            <a:lvl4pPr marL="1600200" indent="-228600" algn="l" defTabSz="457200" rtl="0" eaLnBrk="1" latinLnBrk="0" hangingPunct="1">
              <a:spcBef>
                <a:spcPct val="20000"/>
              </a:spcBef>
              <a:buFont typeface="Arial"/>
              <a:buChar char="–"/>
              <a:defRPr sz="1800" b="0" i="0" kern="1200">
                <a:solidFill>
                  <a:srgbClr val="7D7875"/>
                </a:solidFill>
                <a:latin typeface="+mn-lt"/>
                <a:ea typeface="+mn-ea"/>
                <a:cs typeface="Cronos Pro"/>
              </a:defRPr>
            </a:lvl4pPr>
            <a:lvl5pPr marL="2057400" indent="-228600" algn="l" defTabSz="457200" rtl="0" eaLnBrk="1" latinLnBrk="0" hangingPunct="1">
              <a:spcBef>
                <a:spcPct val="20000"/>
              </a:spcBef>
              <a:buFont typeface="Arial"/>
              <a:buChar char="»"/>
              <a:defRPr sz="1800" b="0" i="0" kern="1200">
                <a:solidFill>
                  <a:srgbClr val="7D7875"/>
                </a:solidFill>
                <a:latin typeface="+mn-lt"/>
                <a:ea typeface="+mn-ea"/>
                <a:cs typeface="Crono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it-IT" sz="2000" dirty="0"/>
          </a:p>
          <a:p>
            <a:endParaRPr lang="en-US" sz="2000" dirty="0"/>
          </a:p>
          <a:p>
            <a:endParaRPr lang="it-IT" sz="2000" dirty="0"/>
          </a:p>
          <a:p>
            <a:pPr>
              <a:lnSpc>
                <a:spcPct val="120000"/>
              </a:lnSpc>
            </a:pPr>
            <a:endParaRPr lang="it-IT" sz="2000" dirty="0" smtClean="0"/>
          </a:p>
          <a:p>
            <a:pPr marL="0" indent="0">
              <a:buFont typeface="Arial"/>
              <a:buNone/>
            </a:pPr>
            <a:endParaRPr lang="en-US" sz="2000" dirty="0"/>
          </a:p>
        </p:txBody>
      </p:sp>
    </p:spTree>
    <p:extLst>
      <p:ext uri="{BB962C8B-B14F-4D97-AF65-F5344CB8AC3E}">
        <p14:creationId xmlns:p14="http://schemas.microsoft.com/office/powerpoint/2010/main" val="3500121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Lessons for development finance institutions</a:t>
            </a:r>
            <a:endParaRPr lang="en-US" sz="2600" dirty="0"/>
          </a:p>
        </p:txBody>
      </p:sp>
      <p:sp>
        <p:nvSpPr>
          <p:cNvPr id="3" name="Content Placeholder 2"/>
          <p:cNvSpPr>
            <a:spLocks noGrp="1"/>
          </p:cNvSpPr>
          <p:nvPr>
            <p:ph idx="1"/>
          </p:nvPr>
        </p:nvSpPr>
        <p:spPr/>
        <p:txBody>
          <a:bodyPr>
            <a:normAutofit/>
          </a:bodyPr>
          <a:lstStyle/>
          <a:p>
            <a:pPr algn="just"/>
            <a:r>
              <a:rPr lang="en-US" sz="2400" dirty="0"/>
              <a:t>Increase </a:t>
            </a:r>
            <a:r>
              <a:rPr lang="en-US" sz="2400" b="1" dirty="0" smtClean="0"/>
              <a:t>concessional finance</a:t>
            </a:r>
          </a:p>
          <a:p>
            <a:pPr marL="0" indent="0" algn="just">
              <a:buNone/>
            </a:pPr>
            <a:endParaRPr lang="en-US" sz="2400" dirty="0" smtClean="0"/>
          </a:p>
          <a:p>
            <a:pPr algn="just"/>
            <a:r>
              <a:rPr lang="en-US" sz="2400" dirty="0" smtClean="0"/>
              <a:t>Continue </a:t>
            </a:r>
            <a:r>
              <a:rPr lang="en-US" sz="2400" dirty="0"/>
              <a:t>to rebalance support towards </a:t>
            </a:r>
            <a:r>
              <a:rPr lang="en-US" sz="2400" b="1" dirty="0"/>
              <a:t>earlier riskier stages</a:t>
            </a:r>
            <a:r>
              <a:rPr lang="en-US" sz="2400" dirty="0"/>
              <a:t> of project </a:t>
            </a:r>
            <a:r>
              <a:rPr lang="en-US" sz="2400" dirty="0" smtClean="0"/>
              <a:t>development</a:t>
            </a:r>
            <a:endParaRPr lang="en-US" sz="2400" dirty="0"/>
          </a:p>
          <a:p>
            <a:pPr algn="just"/>
            <a:endParaRPr lang="en-US" sz="2400" dirty="0" smtClean="0"/>
          </a:p>
          <a:p>
            <a:pPr algn="just"/>
            <a:r>
              <a:rPr lang="en-US" sz="2400" dirty="0" smtClean="0"/>
              <a:t>Facilitate </a:t>
            </a:r>
            <a:r>
              <a:rPr lang="en-US" sz="2400" dirty="0"/>
              <a:t>access to </a:t>
            </a:r>
            <a:r>
              <a:rPr lang="en-US" sz="2400" b="1" dirty="0"/>
              <a:t>risk guarantees </a:t>
            </a:r>
            <a:r>
              <a:rPr lang="en-US" sz="2400" dirty="0"/>
              <a:t>where guarantees from host-country governments are not available</a:t>
            </a:r>
            <a:r>
              <a:rPr lang="en-US" sz="2400" dirty="0" smtClean="0"/>
              <a:t>.</a:t>
            </a:r>
            <a:endParaRPr lang="en-US" sz="2400" dirty="0"/>
          </a:p>
          <a:p>
            <a:pPr algn="just"/>
            <a:endParaRPr lang="en-US" sz="2400" dirty="0" smtClean="0"/>
          </a:p>
          <a:p>
            <a:pPr algn="just"/>
            <a:r>
              <a:rPr lang="en-US" sz="2400" b="1" dirty="0" smtClean="0"/>
              <a:t>Prioritize </a:t>
            </a:r>
            <a:r>
              <a:rPr lang="en-US" sz="2400" b="1" dirty="0"/>
              <a:t>countries </a:t>
            </a:r>
            <a:r>
              <a:rPr lang="en-US" sz="2400" dirty="0"/>
              <a:t>where geothermal has the greatest potential to </a:t>
            </a:r>
            <a:r>
              <a:rPr lang="en-US" sz="2400" dirty="0" smtClean="0"/>
              <a:t>increase </a:t>
            </a:r>
            <a:r>
              <a:rPr lang="en-US" sz="2400" dirty="0"/>
              <a:t>low cost energy supply </a:t>
            </a:r>
            <a:r>
              <a:rPr lang="en-US" sz="2400" dirty="0" smtClean="0"/>
              <a:t>and achieve  emissions </a:t>
            </a:r>
            <a:r>
              <a:rPr lang="en-US" sz="2400" dirty="0"/>
              <a:t>reductions</a:t>
            </a:r>
            <a:r>
              <a:rPr lang="en-US" sz="2400" dirty="0" smtClean="0"/>
              <a:t>.</a:t>
            </a:r>
            <a:endParaRPr lang="en-US" sz="2400" dirty="0"/>
          </a:p>
          <a:p>
            <a:pPr lvl="0">
              <a:lnSpc>
                <a:spcPct val="120000"/>
              </a:lnSpc>
            </a:pPr>
            <a:endParaRPr lang="it-IT" sz="2400" dirty="0"/>
          </a:p>
          <a:p>
            <a:pPr marL="0" lvl="0" indent="0">
              <a:buNone/>
            </a:pPr>
            <a:endParaRPr lang="en-US" sz="2400" dirty="0"/>
          </a:p>
        </p:txBody>
      </p:sp>
    </p:spTree>
    <p:extLst>
      <p:ext uri="{BB962C8B-B14F-4D97-AF65-F5344CB8AC3E}">
        <p14:creationId xmlns:p14="http://schemas.microsoft.com/office/powerpoint/2010/main" val="1902617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423" y="1115547"/>
            <a:ext cx="7927095" cy="854610"/>
          </a:xfrm>
          <a:prstGeom prst="rect">
            <a:avLst/>
          </a:prstGeom>
        </p:spPr>
        <p:txBody>
          <a:bodyPr/>
          <a:lstStyle>
            <a:lvl1pPr algn="l" defTabSz="457200" rtl="0" eaLnBrk="1" latinLnBrk="0" hangingPunct="1">
              <a:spcBef>
                <a:spcPct val="0"/>
              </a:spcBef>
              <a:buNone/>
              <a:defRPr sz="2800" b="0" i="0" kern="1200">
                <a:solidFill>
                  <a:srgbClr val="F0542B"/>
                </a:solidFill>
                <a:latin typeface="+mj-lt"/>
                <a:ea typeface="+mj-ea"/>
                <a:cs typeface="Cronos Pro"/>
              </a:defRPr>
            </a:lvl1pPr>
          </a:lstStyle>
          <a:p>
            <a:pPr algn="ctr"/>
            <a:r>
              <a:rPr lang="en-US" sz="3200" i="1" dirty="0" smtClean="0"/>
              <a:t>Thank you!</a:t>
            </a:r>
          </a:p>
          <a:p>
            <a:pPr algn="ctr"/>
            <a:endParaRPr lang="en-US" sz="3200" i="1" dirty="0" smtClean="0"/>
          </a:p>
          <a:p>
            <a:pPr algn="ctr"/>
            <a:endParaRPr lang="de-DE" sz="3200" i="1" dirty="0" smtClean="0"/>
          </a:p>
          <a:p>
            <a:pPr algn="ctr"/>
            <a:r>
              <a:rPr lang="de-DE" sz="3200" i="1" dirty="0" smtClean="0"/>
              <a:t>Further questions? Get in touch:</a:t>
            </a:r>
          </a:p>
          <a:p>
            <a:pPr algn="ctr"/>
            <a:endParaRPr lang="en-US" sz="3200" i="1" dirty="0" smtClean="0"/>
          </a:p>
          <a:p>
            <a:pPr algn="ctr"/>
            <a:endParaRPr lang="en-US" sz="3200" i="1" dirty="0"/>
          </a:p>
          <a:p>
            <a:pPr algn="ctr"/>
            <a:r>
              <a:rPr lang="en-US" sz="3200" dirty="0" smtClean="0"/>
              <a:t>valerio.micale@cpivenice.org</a:t>
            </a:r>
          </a:p>
          <a:p>
            <a:pPr algn="ctr"/>
            <a:r>
              <a:rPr lang="en-US" sz="3200" dirty="0" smtClean="0"/>
              <a:t>padraig.oliver@cpivenice.org</a:t>
            </a:r>
            <a:endParaRPr lang="en-US" sz="3200" dirty="0"/>
          </a:p>
          <a:p>
            <a:pPr algn="ctr"/>
            <a:r>
              <a:rPr lang="en-US" sz="3200" i="1" dirty="0" smtClean="0"/>
              <a:t> </a:t>
            </a:r>
            <a:endParaRPr lang="en-US" sz="3200" i="1" dirty="0"/>
          </a:p>
        </p:txBody>
      </p:sp>
    </p:spTree>
    <p:extLst>
      <p:ext uri="{BB962C8B-B14F-4D97-AF65-F5344CB8AC3E}">
        <p14:creationId xmlns:p14="http://schemas.microsoft.com/office/powerpoint/2010/main" val="2097142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More public finance needed to reach deployment target</a:t>
            </a:r>
            <a:endParaRPr lang="en-US" sz="2400" dirty="0"/>
          </a:p>
        </p:txBody>
      </p:sp>
      <p:sp>
        <p:nvSpPr>
          <p:cNvPr id="3" name="Content Placeholder 2"/>
          <p:cNvSpPr>
            <a:spLocks noGrp="1"/>
          </p:cNvSpPr>
          <p:nvPr>
            <p:ph idx="1"/>
          </p:nvPr>
        </p:nvSpPr>
        <p:spPr>
          <a:xfrm>
            <a:off x="611425" y="1136822"/>
            <a:ext cx="2755890" cy="5189837"/>
          </a:xfrm>
        </p:spPr>
        <p:txBody>
          <a:bodyPr>
            <a:normAutofit/>
          </a:bodyPr>
          <a:lstStyle/>
          <a:p>
            <a:r>
              <a:rPr lang="en-US" sz="2200" dirty="0" smtClean="0"/>
              <a:t>Deploying 23GW by 2030 will require estimated total investment of USD 133 </a:t>
            </a:r>
            <a:r>
              <a:rPr lang="en-US" sz="2200" dirty="0" err="1" smtClean="0"/>
              <a:t>bn</a:t>
            </a:r>
            <a:endParaRPr lang="en-US" sz="2200" dirty="0" smtClean="0"/>
          </a:p>
          <a:p>
            <a:endParaRPr lang="en-US" sz="2200" dirty="0"/>
          </a:p>
          <a:p>
            <a:r>
              <a:rPr lang="en-US" sz="2200" dirty="0" smtClean="0"/>
              <a:t>This requires public finance to increase from the current USD 7.4 </a:t>
            </a:r>
            <a:r>
              <a:rPr lang="en-US" sz="2200" dirty="0" err="1" smtClean="0"/>
              <a:t>bn</a:t>
            </a:r>
            <a:r>
              <a:rPr lang="en-US" sz="2200" dirty="0" smtClean="0"/>
              <a:t> to USD 56-73 </a:t>
            </a:r>
            <a:r>
              <a:rPr lang="en-US" sz="2200" dirty="0" err="1" smtClean="0"/>
              <a:t>bn</a:t>
            </a:r>
            <a:endParaRPr lang="en-US" sz="2200" dirty="0" smtClean="0"/>
          </a:p>
          <a:p>
            <a:endParaRPr lang="en-US" sz="2000" dirty="0"/>
          </a:p>
        </p:txBody>
      </p:sp>
      <p:pic>
        <p:nvPicPr>
          <p:cNvPr id="2050" name="Picture 2" descr="http://climatepolicyinitiative.org/wp-content/uploads/2015/08/1_Figure-1.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542255" y="844575"/>
            <a:ext cx="5287503" cy="5788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970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Most promising country markets require a strong role for governments and DFIs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525528101"/>
              </p:ext>
            </p:extLst>
          </p:nvPr>
        </p:nvGraphicFramePr>
        <p:xfrm>
          <a:off x="844953" y="1136822"/>
          <a:ext cx="7693566" cy="5090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1871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Public loans and equity are most in-demand but grants and guarantees play an important role</a:t>
            </a:r>
            <a:endParaRPr lang="en-US" sz="2400" dirty="0"/>
          </a:p>
        </p:txBody>
      </p:sp>
      <p:grpSp>
        <p:nvGrpSpPr>
          <p:cNvPr id="8" name="Group 7"/>
          <p:cNvGrpSpPr/>
          <p:nvPr/>
        </p:nvGrpSpPr>
        <p:grpSpPr>
          <a:xfrm>
            <a:off x="234462" y="1091432"/>
            <a:ext cx="8452336" cy="4994031"/>
            <a:chOff x="1863436" y="1634570"/>
            <a:chExt cx="5417127" cy="3405021"/>
          </a:xfrm>
        </p:grpSpPr>
        <p:graphicFrame>
          <p:nvGraphicFramePr>
            <p:cNvPr id="6" name="Chart 5"/>
            <p:cNvGraphicFramePr>
              <a:graphicFrameLocks/>
            </p:cNvGraphicFramePr>
            <p:nvPr>
              <p:extLst>
                <p:ext uri="{D42A27DB-BD31-4B8C-83A1-F6EECF244321}">
                  <p14:modId xmlns:p14="http://schemas.microsoft.com/office/powerpoint/2010/main" val="655846157"/>
                </p:ext>
              </p:extLst>
            </p:nvPr>
          </p:nvGraphicFramePr>
          <p:xfrm>
            <a:off x="1863436" y="1634570"/>
            <a:ext cx="5195455" cy="34050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751012439"/>
                </p:ext>
              </p:extLst>
            </p:nvPr>
          </p:nvGraphicFramePr>
          <p:xfrm>
            <a:off x="5125563" y="1991591"/>
            <a:ext cx="2155000" cy="2720285"/>
          </p:xfrm>
          <a:graphic>
            <a:graphicData uri="http://schemas.openxmlformats.org/drawingml/2006/chart">
              <c:chart xmlns:c="http://schemas.openxmlformats.org/drawingml/2006/chart" xmlns:r="http://schemas.openxmlformats.org/officeDocument/2006/relationships" r:id="rId4"/>
            </a:graphicData>
          </a:graphic>
        </p:graphicFrame>
      </p:grpSp>
      <p:sp>
        <p:nvSpPr>
          <p:cNvPr id="10" name="TextBox 9"/>
          <p:cNvSpPr txBox="1"/>
          <p:nvPr/>
        </p:nvSpPr>
        <p:spPr>
          <a:xfrm>
            <a:off x="3810000" y="2521646"/>
            <a:ext cx="879231" cy="369332"/>
          </a:xfrm>
          <a:prstGeom prst="rect">
            <a:avLst/>
          </a:prstGeom>
          <a:noFill/>
        </p:spPr>
        <p:txBody>
          <a:bodyPr wrap="square" rtlCol="0">
            <a:spAutoFit/>
          </a:bodyPr>
          <a:lstStyle/>
          <a:p>
            <a:r>
              <a:rPr lang="en-US" dirty="0" smtClean="0"/>
              <a:t>838m</a:t>
            </a:r>
            <a:endParaRPr lang="en-US" dirty="0"/>
          </a:p>
        </p:txBody>
      </p:sp>
      <p:sp>
        <p:nvSpPr>
          <p:cNvPr id="11" name="TextBox 10"/>
          <p:cNvSpPr txBox="1"/>
          <p:nvPr/>
        </p:nvSpPr>
        <p:spPr>
          <a:xfrm>
            <a:off x="3810000" y="3729123"/>
            <a:ext cx="879231" cy="369332"/>
          </a:xfrm>
          <a:prstGeom prst="rect">
            <a:avLst/>
          </a:prstGeom>
          <a:noFill/>
        </p:spPr>
        <p:txBody>
          <a:bodyPr wrap="square" rtlCol="0">
            <a:spAutoFit/>
          </a:bodyPr>
          <a:lstStyle/>
          <a:p>
            <a:r>
              <a:rPr lang="en-US" dirty="0" smtClean="0"/>
              <a:t>5.9bn</a:t>
            </a:r>
            <a:endParaRPr lang="en-US" dirty="0"/>
          </a:p>
        </p:txBody>
      </p:sp>
      <p:sp>
        <p:nvSpPr>
          <p:cNvPr id="12" name="TextBox 11"/>
          <p:cNvSpPr txBox="1"/>
          <p:nvPr/>
        </p:nvSpPr>
        <p:spPr>
          <a:xfrm>
            <a:off x="3809999" y="4831092"/>
            <a:ext cx="879231" cy="369332"/>
          </a:xfrm>
          <a:prstGeom prst="rect">
            <a:avLst/>
          </a:prstGeom>
          <a:noFill/>
        </p:spPr>
        <p:txBody>
          <a:bodyPr wrap="square" rtlCol="0">
            <a:spAutoFit/>
          </a:bodyPr>
          <a:lstStyle/>
          <a:p>
            <a:r>
              <a:rPr lang="en-US" dirty="0" smtClean="0"/>
              <a:t>727m</a:t>
            </a:r>
            <a:endParaRPr lang="en-US" dirty="0"/>
          </a:p>
        </p:txBody>
      </p:sp>
      <p:sp>
        <p:nvSpPr>
          <p:cNvPr id="13" name="TextBox 12"/>
          <p:cNvSpPr txBox="1"/>
          <p:nvPr/>
        </p:nvSpPr>
        <p:spPr>
          <a:xfrm>
            <a:off x="7485138" y="2533369"/>
            <a:ext cx="1053381" cy="369332"/>
          </a:xfrm>
          <a:prstGeom prst="rect">
            <a:avLst/>
          </a:prstGeom>
          <a:noFill/>
        </p:spPr>
        <p:txBody>
          <a:bodyPr wrap="square" rtlCol="0">
            <a:spAutoFit/>
          </a:bodyPr>
          <a:lstStyle/>
          <a:p>
            <a:r>
              <a:rPr lang="en-US" dirty="0" smtClean="0"/>
              <a:t>12.5bn</a:t>
            </a:r>
            <a:endParaRPr lang="en-US" dirty="0"/>
          </a:p>
        </p:txBody>
      </p:sp>
      <p:sp>
        <p:nvSpPr>
          <p:cNvPr id="14" name="TextBox 13"/>
          <p:cNvSpPr txBox="1"/>
          <p:nvPr/>
        </p:nvSpPr>
        <p:spPr>
          <a:xfrm>
            <a:off x="7485138" y="3717400"/>
            <a:ext cx="808894" cy="369332"/>
          </a:xfrm>
          <a:prstGeom prst="rect">
            <a:avLst/>
          </a:prstGeom>
          <a:noFill/>
        </p:spPr>
        <p:txBody>
          <a:bodyPr wrap="square" rtlCol="0">
            <a:spAutoFit/>
          </a:bodyPr>
          <a:lstStyle/>
          <a:p>
            <a:r>
              <a:rPr lang="en-US" dirty="0" smtClean="0"/>
              <a:t>54bn</a:t>
            </a:r>
            <a:endParaRPr lang="en-US" dirty="0"/>
          </a:p>
        </p:txBody>
      </p:sp>
      <p:sp>
        <p:nvSpPr>
          <p:cNvPr id="15" name="TextBox 14"/>
          <p:cNvSpPr txBox="1"/>
          <p:nvPr/>
        </p:nvSpPr>
        <p:spPr>
          <a:xfrm>
            <a:off x="7449969" y="4831092"/>
            <a:ext cx="879231" cy="369332"/>
          </a:xfrm>
          <a:prstGeom prst="rect">
            <a:avLst/>
          </a:prstGeom>
          <a:noFill/>
        </p:spPr>
        <p:txBody>
          <a:bodyPr wrap="square" rtlCol="0">
            <a:spAutoFit/>
          </a:bodyPr>
          <a:lstStyle/>
          <a:p>
            <a:r>
              <a:rPr lang="en-US" dirty="0" smtClean="0"/>
              <a:t>6.3bn</a:t>
            </a:r>
            <a:endParaRPr lang="en-US" dirty="0"/>
          </a:p>
        </p:txBody>
      </p:sp>
    </p:spTree>
    <p:extLst>
      <p:ext uri="{BB962C8B-B14F-4D97-AF65-F5344CB8AC3E}">
        <p14:creationId xmlns:p14="http://schemas.microsoft.com/office/powerpoint/2010/main" val="145935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More public finance should target early-stage risks</a:t>
            </a:r>
            <a:endParaRPr lang="en-US" sz="2400" dirty="0"/>
          </a:p>
        </p:txBody>
      </p:sp>
      <p:pic>
        <p:nvPicPr>
          <p:cNvPr id="3076" name="Picture 4" descr="http://climatepolicyinitiative.org/wp-content/uploads/2015/08/3_Figure-3.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53367" y="971084"/>
            <a:ext cx="8169719" cy="562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038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Achieving maximum impact is country specific</a:t>
            </a:r>
            <a:endParaRPr lang="en-US" sz="2400" dirty="0"/>
          </a:p>
        </p:txBody>
      </p:sp>
      <p:sp>
        <p:nvSpPr>
          <p:cNvPr id="3" name="Content Placeholder 2"/>
          <p:cNvSpPr>
            <a:spLocks noGrp="1"/>
          </p:cNvSpPr>
          <p:nvPr>
            <p:ph idx="1"/>
          </p:nvPr>
        </p:nvSpPr>
        <p:spPr>
          <a:xfrm>
            <a:off x="611424" y="1136822"/>
            <a:ext cx="2861119" cy="5189837"/>
          </a:xfrm>
        </p:spPr>
        <p:txBody>
          <a:bodyPr>
            <a:normAutofit/>
          </a:bodyPr>
          <a:lstStyle/>
          <a:p>
            <a:pPr marL="0" indent="0">
              <a:buNone/>
            </a:pPr>
            <a:endParaRPr lang="en-US" sz="2000" dirty="0" smtClean="0"/>
          </a:p>
          <a:p>
            <a:pPr marL="0" indent="0">
              <a:buNone/>
            </a:pPr>
            <a:r>
              <a:rPr lang="en-US" sz="2000" dirty="0" smtClean="0"/>
              <a:t>Countries where geothermal will:</a:t>
            </a:r>
          </a:p>
          <a:p>
            <a:r>
              <a:rPr lang="en-US" sz="2000" dirty="0"/>
              <a:t>R</a:t>
            </a:r>
            <a:r>
              <a:rPr lang="en-US" sz="2000" dirty="0" smtClean="0"/>
              <a:t>educe most emissions </a:t>
            </a:r>
          </a:p>
          <a:p>
            <a:r>
              <a:rPr lang="en-US" sz="2000" dirty="0"/>
              <a:t>P</a:t>
            </a:r>
            <a:r>
              <a:rPr lang="en-US" sz="2000" dirty="0" smtClean="0"/>
              <a:t>lay large role in the electricity mix</a:t>
            </a:r>
          </a:p>
          <a:p>
            <a:r>
              <a:rPr lang="en-US" sz="2000" dirty="0"/>
              <a:t>I</a:t>
            </a:r>
            <a:r>
              <a:rPr lang="en-US" sz="2000" dirty="0" smtClean="0"/>
              <a:t>ncrease energy access</a:t>
            </a:r>
          </a:p>
          <a:p>
            <a:r>
              <a:rPr lang="en-US" sz="2000" dirty="0" smtClean="0"/>
              <a:t>Have minimum impact on electricity tariffs </a:t>
            </a:r>
            <a:endParaRPr lang="en-US" sz="2000" dirty="0"/>
          </a:p>
        </p:txBody>
      </p:sp>
      <p:pic>
        <p:nvPicPr>
          <p:cNvPr id="1026" name="Picture 2" descr="http://climatepolicyinitiative.org/wp-content/uploads/2015/08/4_Figure-4.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458511" y="1118129"/>
            <a:ext cx="5326106" cy="538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437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940772"/>
            <a:ext cx="7772400" cy="501346"/>
          </a:xfrm>
        </p:spPr>
        <p:txBody>
          <a:bodyPr>
            <a:noAutofit/>
          </a:bodyPr>
          <a:lstStyle/>
          <a:p>
            <a:r>
              <a:rPr lang="de-DE" sz="2800" dirty="0" smtClean="0"/>
              <a:t>Attracting private investment and managing costs</a:t>
            </a:r>
            <a:endParaRPr lang="en-US" sz="2800" dirty="0"/>
          </a:p>
        </p:txBody>
      </p:sp>
    </p:spTree>
    <p:extLst>
      <p:ext uri="{BB962C8B-B14F-4D97-AF65-F5344CB8AC3E}">
        <p14:creationId xmlns:p14="http://schemas.microsoft.com/office/powerpoint/2010/main" val="1668440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Case studies attracted significant private investment</a:t>
            </a:r>
            <a:endParaRPr lang="en-US" sz="2400" dirty="0"/>
          </a:p>
        </p:txBody>
      </p:sp>
      <p:sp>
        <p:nvSpPr>
          <p:cNvPr id="3" name="Content Placeholder 2"/>
          <p:cNvSpPr>
            <a:spLocks noGrp="1"/>
          </p:cNvSpPr>
          <p:nvPr>
            <p:ph idx="1"/>
          </p:nvPr>
        </p:nvSpPr>
        <p:spPr/>
        <p:txBody>
          <a:bodyPr>
            <a:normAutofit/>
          </a:bodyPr>
          <a:lstStyle/>
          <a:p>
            <a:pPr marL="0" indent="0">
              <a:buNone/>
            </a:pPr>
            <a:endParaRPr lang="en-US" sz="2200" b="1" dirty="0" smtClean="0"/>
          </a:p>
          <a:p>
            <a:pPr marL="0" indent="0">
              <a:buNone/>
            </a:pPr>
            <a:r>
              <a:rPr lang="en-US" sz="2200" b="1" dirty="0" err="1" smtClean="0"/>
              <a:t>Gümüsköy</a:t>
            </a:r>
            <a:r>
              <a:rPr lang="en-US" sz="2200" b="1" dirty="0" smtClean="0"/>
              <a:t>, Turkey: </a:t>
            </a:r>
            <a:r>
              <a:rPr lang="en-US" sz="2200" i="1" dirty="0" smtClean="0"/>
              <a:t>T</a:t>
            </a:r>
            <a:r>
              <a:rPr lang="en-US" sz="2400" i="1" dirty="0" smtClean="0">
                <a:solidFill>
                  <a:schemeClr val="tx1">
                    <a:lumMod val="75000"/>
                  </a:schemeClr>
                </a:solidFill>
              </a:rPr>
              <a:t>he </a:t>
            </a:r>
            <a:r>
              <a:rPr lang="en-US" sz="2400" i="1" dirty="0">
                <a:solidFill>
                  <a:schemeClr val="tx1">
                    <a:lumMod val="75000"/>
                  </a:schemeClr>
                </a:solidFill>
              </a:rPr>
              <a:t>first time the private sector financed </a:t>
            </a:r>
            <a:r>
              <a:rPr lang="en-US" sz="2400" i="1" dirty="0" smtClean="0">
                <a:solidFill>
                  <a:schemeClr val="tx1">
                    <a:lumMod val="75000"/>
                  </a:schemeClr>
                </a:solidFill>
              </a:rPr>
              <a:t>exploration </a:t>
            </a:r>
            <a:r>
              <a:rPr lang="en-US" sz="2400" i="1" dirty="0">
                <a:solidFill>
                  <a:schemeClr val="tx1">
                    <a:lumMod val="75000"/>
                  </a:schemeClr>
                </a:solidFill>
              </a:rPr>
              <a:t>of an unproven geothermal field in </a:t>
            </a:r>
            <a:r>
              <a:rPr lang="en-US" sz="2400" i="1" dirty="0" smtClean="0">
                <a:solidFill>
                  <a:schemeClr val="tx1">
                    <a:lumMod val="75000"/>
                  </a:schemeClr>
                </a:solidFill>
              </a:rPr>
              <a:t>the country</a:t>
            </a:r>
            <a:endParaRPr lang="en-US" sz="2200" i="1" dirty="0" smtClean="0">
              <a:solidFill>
                <a:schemeClr val="tx1">
                  <a:lumMod val="75000"/>
                </a:schemeClr>
              </a:solidFill>
            </a:endParaRPr>
          </a:p>
          <a:p>
            <a:pPr marL="0" indent="0">
              <a:buNone/>
            </a:pPr>
            <a:endParaRPr lang="en-US" sz="2200" b="1" dirty="0" smtClean="0"/>
          </a:p>
          <a:p>
            <a:pPr marL="0" indent="0">
              <a:buNone/>
            </a:pPr>
            <a:r>
              <a:rPr lang="en-US" sz="2200" b="1" dirty="0" err="1" smtClean="0"/>
              <a:t>Olkaria</a:t>
            </a:r>
            <a:r>
              <a:rPr lang="en-US" sz="2200" b="1" dirty="0" smtClean="0"/>
              <a:t> III, Kenya: </a:t>
            </a:r>
            <a:r>
              <a:rPr lang="en-US" sz="2200" i="1" dirty="0" smtClean="0"/>
              <a:t>T</a:t>
            </a:r>
            <a:r>
              <a:rPr lang="en-US" sz="2400" i="1" dirty="0" smtClean="0">
                <a:solidFill>
                  <a:schemeClr val="tx1">
                    <a:lumMod val="75000"/>
                  </a:schemeClr>
                </a:solidFill>
              </a:rPr>
              <a:t>he </a:t>
            </a:r>
            <a:r>
              <a:rPr lang="en-US" sz="2400" i="1" dirty="0">
                <a:solidFill>
                  <a:schemeClr val="tx1">
                    <a:lumMod val="75000"/>
                  </a:schemeClr>
                </a:solidFill>
              </a:rPr>
              <a:t>first </a:t>
            </a:r>
            <a:r>
              <a:rPr lang="en-US" sz="2400" i="1" dirty="0" smtClean="0">
                <a:solidFill>
                  <a:schemeClr val="tx1">
                    <a:lumMod val="75000"/>
                  </a:schemeClr>
                </a:solidFill>
              </a:rPr>
              <a:t>privately-funded </a:t>
            </a:r>
            <a:r>
              <a:rPr lang="en-US" sz="2400" i="1" dirty="0">
                <a:solidFill>
                  <a:schemeClr val="tx1">
                    <a:lumMod val="75000"/>
                  </a:schemeClr>
                </a:solidFill>
              </a:rPr>
              <a:t>and developed </a:t>
            </a:r>
            <a:r>
              <a:rPr lang="en-US" sz="2400" i="1" dirty="0" smtClean="0">
                <a:solidFill>
                  <a:schemeClr val="tx1">
                    <a:lumMod val="75000"/>
                  </a:schemeClr>
                </a:solidFill>
              </a:rPr>
              <a:t>geothermal </a:t>
            </a:r>
            <a:r>
              <a:rPr lang="en-US" sz="2400" i="1" dirty="0">
                <a:solidFill>
                  <a:schemeClr val="tx1">
                    <a:lumMod val="75000"/>
                  </a:schemeClr>
                </a:solidFill>
              </a:rPr>
              <a:t>project in </a:t>
            </a:r>
            <a:r>
              <a:rPr lang="en-US" sz="2400" i="1" dirty="0" smtClean="0">
                <a:solidFill>
                  <a:schemeClr val="tx1">
                    <a:lumMod val="75000"/>
                  </a:schemeClr>
                </a:solidFill>
              </a:rPr>
              <a:t>Africa </a:t>
            </a:r>
            <a:endParaRPr lang="en-US" sz="2200" i="1" dirty="0" smtClean="0">
              <a:solidFill>
                <a:schemeClr val="tx1">
                  <a:lumMod val="75000"/>
                </a:schemeClr>
              </a:solidFill>
            </a:endParaRPr>
          </a:p>
          <a:p>
            <a:endParaRPr lang="en-US" sz="2200" b="1" dirty="0" smtClean="0"/>
          </a:p>
          <a:p>
            <a:pPr marL="0" indent="0">
              <a:buNone/>
            </a:pPr>
            <a:r>
              <a:rPr lang="en-US" sz="2200" b="1" dirty="0" err="1" smtClean="0"/>
              <a:t>Sarulla</a:t>
            </a:r>
            <a:r>
              <a:rPr lang="en-US" sz="2200" b="1" dirty="0" smtClean="0"/>
              <a:t>, Indonesia: </a:t>
            </a:r>
            <a:r>
              <a:rPr lang="en-US" sz="2200" i="1" dirty="0" smtClean="0"/>
              <a:t>T</a:t>
            </a:r>
            <a:r>
              <a:rPr lang="it-IT" sz="2400" i="1" dirty="0" smtClean="0">
                <a:solidFill>
                  <a:schemeClr val="tx1">
                    <a:lumMod val="75000"/>
                  </a:schemeClr>
                </a:solidFill>
              </a:rPr>
              <a:t>he </a:t>
            </a:r>
            <a:r>
              <a:rPr lang="it-IT" sz="2400" i="1" dirty="0">
                <a:solidFill>
                  <a:schemeClr val="tx1">
                    <a:lumMod val="75000"/>
                  </a:schemeClr>
                </a:solidFill>
              </a:rPr>
              <a:t>largest </a:t>
            </a:r>
            <a:r>
              <a:rPr lang="en-US" sz="2400" i="1" dirty="0">
                <a:solidFill>
                  <a:schemeClr val="tx1">
                    <a:lumMod val="75000"/>
                  </a:schemeClr>
                </a:solidFill>
              </a:rPr>
              <a:t>single contract geothermal power </a:t>
            </a:r>
            <a:r>
              <a:rPr lang="en-US" sz="2400" i="1" dirty="0" smtClean="0">
                <a:solidFill>
                  <a:schemeClr val="tx1">
                    <a:lumMod val="75000"/>
                  </a:schemeClr>
                </a:solidFill>
              </a:rPr>
              <a:t>plant in </a:t>
            </a:r>
            <a:r>
              <a:rPr lang="en-US" sz="2400" i="1" dirty="0">
                <a:solidFill>
                  <a:schemeClr val="tx1">
                    <a:lumMod val="75000"/>
                  </a:schemeClr>
                </a:solidFill>
              </a:rPr>
              <a:t>the </a:t>
            </a:r>
            <a:r>
              <a:rPr lang="en-US" sz="2400" i="1" dirty="0" smtClean="0">
                <a:solidFill>
                  <a:schemeClr val="tx1">
                    <a:lumMod val="75000"/>
                  </a:schemeClr>
                </a:solidFill>
              </a:rPr>
              <a:t>world</a:t>
            </a:r>
            <a:endParaRPr lang="en-US" sz="2400" i="1" dirty="0">
              <a:solidFill>
                <a:schemeClr val="tx1">
                  <a:lumMod val="75000"/>
                </a:schemeClr>
              </a:solidFill>
            </a:endParaRPr>
          </a:p>
        </p:txBody>
      </p:sp>
    </p:spTree>
    <p:extLst>
      <p:ext uri="{BB962C8B-B14F-4D97-AF65-F5344CB8AC3E}">
        <p14:creationId xmlns:p14="http://schemas.microsoft.com/office/powerpoint/2010/main" val="3179922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icale\Dropbox (CPI)\Geothermal-Lessons Learned\Presentations\5_FIgure-5 - with decimals.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388595" y="841829"/>
            <a:ext cx="6366810" cy="515892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3638550" y="1533526"/>
            <a:ext cx="0" cy="4918591"/>
          </a:xfrm>
          <a:prstGeom prst="straightConnector1">
            <a:avLst/>
          </a:prstGeom>
          <a:ln w="28575">
            <a:solidFill>
              <a:schemeClr val="accent1"/>
            </a:solidFill>
            <a:prstDash val="sysDot"/>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7010400" y="1533526"/>
            <a:ext cx="0" cy="4918591"/>
          </a:xfrm>
          <a:prstGeom prst="straightConnector1">
            <a:avLst/>
          </a:prstGeom>
          <a:ln w="28575">
            <a:solidFill>
              <a:schemeClr val="accent6">
                <a:lumMod val="75000"/>
              </a:schemeClr>
            </a:solidFill>
            <a:prstDash val="sysDot"/>
            <a:tailEnd type="triangle" w="lg" len="lg"/>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714750" y="6082785"/>
            <a:ext cx="824265" cy="369332"/>
          </a:xfrm>
          <a:prstGeom prst="rect">
            <a:avLst/>
          </a:prstGeom>
          <a:solidFill>
            <a:schemeClr val="accent1"/>
          </a:solidFill>
          <a:ln>
            <a:noFill/>
          </a:ln>
        </p:spPr>
        <p:txBody>
          <a:bodyPr wrap="none" rtlCol="0">
            <a:spAutoFit/>
          </a:bodyPr>
          <a:lstStyle/>
          <a:p>
            <a:r>
              <a:rPr lang="it-IT" dirty="0" smtClean="0">
                <a:solidFill>
                  <a:schemeClr val="bg1"/>
                </a:solidFill>
              </a:rPr>
              <a:t>+ 60%</a:t>
            </a:r>
            <a:endParaRPr lang="it-IT" dirty="0">
              <a:solidFill>
                <a:schemeClr val="bg1"/>
              </a:solidFill>
            </a:endParaRPr>
          </a:p>
        </p:txBody>
      </p:sp>
      <p:sp>
        <p:nvSpPr>
          <p:cNvPr id="12" name="Title 1"/>
          <p:cNvSpPr>
            <a:spLocks noGrp="1"/>
          </p:cNvSpPr>
          <p:nvPr>
            <p:ph type="title"/>
          </p:nvPr>
        </p:nvSpPr>
        <p:spPr>
          <a:xfrm>
            <a:off x="611424" y="-39064"/>
            <a:ext cx="7927095" cy="854610"/>
          </a:xfrm>
        </p:spPr>
        <p:txBody>
          <a:bodyPr/>
          <a:lstStyle/>
          <a:p>
            <a:r>
              <a:rPr lang="en-US" sz="2400" dirty="0" smtClean="0"/>
              <a:t>Tariff increases needed to incentivize private investment can </a:t>
            </a:r>
            <a:r>
              <a:rPr lang="en-US" sz="2400" dirty="0"/>
              <a:t>be </a:t>
            </a:r>
            <a:r>
              <a:rPr lang="en-US" sz="2400" dirty="0" smtClean="0"/>
              <a:t>offset </a:t>
            </a:r>
            <a:r>
              <a:rPr lang="en-US" sz="2400" dirty="0"/>
              <a:t>by public </a:t>
            </a:r>
            <a:r>
              <a:rPr lang="en-US" sz="2400" dirty="0" smtClean="0"/>
              <a:t>measures</a:t>
            </a:r>
            <a:endParaRPr lang="en-US" sz="2400" dirty="0"/>
          </a:p>
        </p:txBody>
      </p:sp>
    </p:spTree>
    <p:extLst>
      <p:ext uri="{BB962C8B-B14F-4D97-AF65-F5344CB8AC3E}">
        <p14:creationId xmlns:p14="http://schemas.microsoft.com/office/powerpoint/2010/main" val="23401178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14:presetBounceEnd="50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50000">
                                          <p:cBhvr additive="base">
                                            <p:cTn id="16"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17"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ppt_x"/>
                                              </p:val>
                                            </p:tav>
                                            <p:tav tm="100000">
                                              <p:val>
                                                <p:strVal val="#ppt_x"/>
                                              </p:val>
                                            </p:tav>
                                          </p:tavLst>
                                        </p:anim>
                                        <p:anim calcmode="lin" valueType="num">
                                          <p:cBhvr additive="base">
                                            <p:cTn id="17"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Fallback>
  </mc:AlternateContent>
</p:sld>
</file>

<file path=ppt/theme/theme1.xml><?xml version="1.0" encoding="utf-8"?>
<a:theme xmlns:a="http://schemas.openxmlformats.org/drawingml/2006/main" name="CPI-PowerPoint-Theme">
  <a:themeElements>
    <a:clrScheme name="CPI PPT Color Theme">
      <a:dk1>
        <a:srgbClr val="7F7F7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2">
      <a:majorFont>
        <a:latin typeface="Century Gothic"/>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0" cap="rnd" cmpd="sng">
          <a:solidFill>
            <a:schemeClr val="accent6"/>
          </a:solidFill>
        </a:ln>
      </a:spPr>
      <a:bodyPr rtlCol="0" anchor="ctr"/>
      <a:lstStyle>
        <a:defPPr algn="ctr">
          <a:defRPr sz="2000" smtClean="0">
            <a:solidFill>
              <a:schemeClr val="bg1"/>
            </a:solidFill>
          </a:defRPr>
        </a:defPPr>
      </a:lstStyle>
      <a:style>
        <a:lnRef idx="2">
          <a:schemeClr val="accent6"/>
        </a:lnRef>
        <a:fillRef idx="1">
          <a:schemeClr val="lt1"/>
        </a:fillRef>
        <a:effectRef idx="0">
          <a:schemeClr val="accent6"/>
        </a:effectRef>
        <a:fontRef idx="minor">
          <a:schemeClr val="dk1"/>
        </a:fontRef>
      </a:style>
    </a:spDef>
    <a:lnDef>
      <a:spPr>
        <a:ln w="127000">
          <a:solidFill>
            <a:schemeClr val="accent2"/>
          </a:solidFill>
          <a:tailEnd type="triangle" w="sm" len="sm"/>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TotalTime>
  <Words>1577</Words>
  <Application>Microsoft Office PowerPoint</Application>
  <PresentationFormat>On-screen Show (4:3)</PresentationFormat>
  <Paragraphs>156</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Century Gothic</vt:lpstr>
      <vt:lpstr>Cronos Pro</vt:lpstr>
      <vt:lpstr>Calibri</vt:lpstr>
      <vt:lpstr>Times New Roman</vt:lpstr>
      <vt:lpstr>CPI-PowerPoint-Theme</vt:lpstr>
      <vt:lpstr>Driving Geothermal Deployment in Developing Countries</vt:lpstr>
      <vt:lpstr>More public finance needed to reach deployment target</vt:lpstr>
      <vt:lpstr>Most promising country markets require a strong role for governments and DFIs</vt:lpstr>
      <vt:lpstr>Public loans and equity are most in-demand but grants and guarantees play an important role</vt:lpstr>
      <vt:lpstr>More public finance should target early-stage risks</vt:lpstr>
      <vt:lpstr>Achieving maximum impact is country specific</vt:lpstr>
      <vt:lpstr>Attracting private investment and managing costs</vt:lpstr>
      <vt:lpstr>Case studies attracted significant private investment</vt:lpstr>
      <vt:lpstr>Tariff increases needed to incentivize private investment can be offset by public measures</vt:lpstr>
      <vt:lpstr>1: Provide stable and sufficient revenues</vt:lpstr>
      <vt:lpstr>2: Provide exploration phase support that is appropriate to the country context</vt:lpstr>
      <vt:lpstr>3: Provide longer-term, lower-cost debt to bring down the cost of capital</vt:lpstr>
      <vt:lpstr>4: Use risk mitigation tools and capacity building to unlock debt and de-risk investment</vt:lpstr>
      <vt:lpstr>Lessons for policymakers and DFIs</vt:lpstr>
      <vt:lpstr>Lessons for policy makers</vt:lpstr>
      <vt:lpstr>Lessons for development finance institutions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CPI PowerPoint Theme and Template</dc:title>
  <dc:creator>Tim Varga</dc:creator>
  <cp:lastModifiedBy>Dan Storey</cp:lastModifiedBy>
  <cp:revision>368</cp:revision>
  <cp:lastPrinted>2014-10-22T07:39:05Z</cp:lastPrinted>
  <dcterms:created xsi:type="dcterms:W3CDTF">2012-06-27T19:09:57Z</dcterms:created>
  <dcterms:modified xsi:type="dcterms:W3CDTF">2015-09-30T07:51:41Z</dcterms:modified>
</cp:coreProperties>
</file>