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3" r:id="rId1"/>
  </p:sldMasterIdLst>
  <p:notesMasterIdLst>
    <p:notesMasterId r:id="rId29"/>
  </p:notesMasterIdLst>
  <p:handoutMasterIdLst>
    <p:handoutMasterId r:id="rId30"/>
  </p:handoutMasterIdLst>
  <p:sldIdLst>
    <p:sldId id="484" r:id="rId2"/>
    <p:sldId id="817" r:id="rId3"/>
    <p:sldId id="818" r:id="rId4"/>
    <p:sldId id="819" r:id="rId5"/>
    <p:sldId id="874" r:id="rId6"/>
    <p:sldId id="823" r:id="rId7"/>
    <p:sldId id="824" r:id="rId8"/>
    <p:sldId id="843" r:id="rId9"/>
    <p:sldId id="845" r:id="rId10"/>
    <p:sldId id="830" r:id="rId11"/>
    <p:sldId id="867" r:id="rId12"/>
    <p:sldId id="831" r:id="rId13"/>
    <p:sldId id="866" r:id="rId14"/>
    <p:sldId id="837" r:id="rId15"/>
    <p:sldId id="840" r:id="rId16"/>
    <p:sldId id="871" r:id="rId17"/>
    <p:sldId id="864" r:id="rId18"/>
    <p:sldId id="839" r:id="rId19"/>
    <p:sldId id="853" r:id="rId20"/>
    <p:sldId id="872" r:id="rId21"/>
    <p:sldId id="873" r:id="rId22"/>
    <p:sldId id="856" r:id="rId23"/>
    <p:sldId id="857" r:id="rId24"/>
    <p:sldId id="869" r:id="rId25"/>
    <p:sldId id="868" r:id="rId26"/>
    <p:sldId id="848" r:id="rId27"/>
    <p:sldId id="849" r:id="rId2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954019BB-6624-4085-8DC0-27F9B1561E45}">
          <p14:sldIdLst>
            <p14:sldId id="484"/>
            <p14:sldId id="817"/>
            <p14:sldId id="818"/>
            <p14:sldId id="819"/>
            <p14:sldId id="874"/>
            <p14:sldId id="823"/>
            <p14:sldId id="824"/>
            <p14:sldId id="843"/>
            <p14:sldId id="845"/>
            <p14:sldId id="830"/>
            <p14:sldId id="867"/>
            <p14:sldId id="831"/>
            <p14:sldId id="866"/>
            <p14:sldId id="837"/>
            <p14:sldId id="840"/>
            <p14:sldId id="871"/>
            <p14:sldId id="864"/>
            <p14:sldId id="839"/>
            <p14:sldId id="853"/>
            <p14:sldId id="872"/>
            <p14:sldId id="873"/>
            <p14:sldId id="856"/>
            <p14:sldId id="857"/>
            <p14:sldId id="869"/>
            <p14:sldId id="868"/>
            <p14:sldId id="848"/>
            <p14:sldId id="8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Jungman" initials="LJ" lastIdx="6" clrIdx="0"/>
  <p:cmAuthor id="2" name="Laura Jungman" initials="LJ [2]" lastIdx="1" clrIdx="1"/>
  <p:cmAuthor id="3" name="Laura Jungman" initials="LJ [3]" lastIdx="1" clrIdx="2"/>
  <p:cmAuthor id="4" name="Laura Jungman" initials="LJ [4]" lastIdx="1" clrIdx="3"/>
  <p:cmAuthor id="5" name="Laura Jungman" initials="LJ [5]" lastIdx="1" clrIdx="4"/>
  <p:cmAuthor id="6" name="Laura Jungman" initials="LJ [6]" lastIdx="1" clrIdx="5"/>
  <p:cmAuthor id="7" name="Laura Jungman" initials="LJ [7]" lastIdx="1" clrIdx="6"/>
  <p:cmAuthor id="8" name="Laura Jungman" initials="LJ [8]" lastIdx="1" clrIdx="7"/>
  <p:cmAuthor id="9" name="Karoline Hallmeyer" initials="KH" lastIdx="182" clrIdx="8"/>
  <p:cmAuthor id="10" name="Julia Ellis" initials="JE" lastIdx="89" clrIdx="9"/>
  <p:cmAuthor id="11" name="Ben Broche" initials="BB" lastIdx="32" clrIdx="10"/>
  <p:cmAuthor id="12" name="Bella Tonkonogy" initials="BT" lastIdx="144" clrIdx="11"/>
  <p:cmAuthor id="13" name="Bella Tonkonogy" initials="" lastIdx="38" clrIdx="12"/>
  <p:cmAuthor id="14" name="Barbara Buchner" initials="BB" lastIdx="36" clrIdx="13"/>
  <p:cmAuthor id="15" name="Gloria Marie Coleman" initials="GMC" lastIdx="16" clrIdx="14"/>
  <p:cmAuthor id="16" name="Elysha Rom" initials="" lastIdx="28" clrIdx="15"/>
  <p:cmAuthor id="17" name="Donovan Escalante" initials="DE" lastIdx="10" clrIdx="16"/>
  <p:cmAuthor id="18" name="Dario Abramskiehn" initials="DA" lastIdx="97" clrIdx="17"/>
  <p:cmAuthor id="19" name="Maggie Young" initials="MY" lastIdx="49" clrIdx="18"/>
  <p:cmAuthor id="20" name="Amira Hankin" initials="AH" lastIdx="1" clrIdx="19"/>
  <p:cmAuthor id="21" name="Amira Hankin" initials="AH [2]" lastIdx="1" clrIdx="20"/>
  <p:cmAuthor id="22" name="Gloria Coleman" initials="GC" lastIdx="1" clrIdx="21"/>
  <p:cmAuthor id="23" name="Morgan Richmond" initials="MR" lastIdx="3" clrIdx="22"/>
  <p:cmAuthor id="24" name="Elysha Davila" initials="ED" lastIdx="1" clrIdx="23">
    <p:extLst>
      <p:ext uri="{19B8F6BF-5375-455C-9EA6-DF929625EA0E}">
        <p15:presenceInfo xmlns:p15="http://schemas.microsoft.com/office/powerpoint/2012/main" userId="S-1-5-21-3304803338-235052546-3618928178-61781" providerId="AD"/>
      </p:ext>
    </p:extLst>
  </p:cmAuthor>
  <p:cmAuthor id="25" name="Rosaly Byrd" initials="RB" lastIdx="1" clrIdx="24">
    <p:extLst>
      <p:ext uri="{19B8F6BF-5375-455C-9EA6-DF929625EA0E}">
        <p15:presenceInfo xmlns:p15="http://schemas.microsoft.com/office/powerpoint/2012/main" userId="S-1-5-21-4121029425-3005626018-37845475-12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424E83"/>
    <a:srgbClr val="DE7339"/>
    <a:srgbClr val="414D87"/>
    <a:srgbClr val="6372B1"/>
    <a:srgbClr val="5464A6"/>
    <a:srgbClr val="B0C2C9"/>
    <a:srgbClr val="393A39"/>
    <a:srgbClr val="414140"/>
    <a:srgbClr val="F7D6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05D755-916B-4A87-ABB7-F605F86D2E9C}" v="18" dt="2019-11-25T17:03:29.756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7935" autoAdjust="0"/>
  </p:normalViewPr>
  <p:slideViewPr>
    <p:cSldViewPr snapToGrid="0" snapToObjects="1">
      <p:cViewPr varScale="1">
        <p:scale>
          <a:sx n="101" d="100"/>
          <a:sy n="101" d="100"/>
        </p:scale>
        <p:origin x="95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82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200" d="100"/>
        <a:sy n="200" d="100"/>
      </p:scale>
      <p:origin x="0" y="-26576"/>
    </p:cViewPr>
  </p:sorterViewPr>
  <p:notesViewPr>
    <p:cSldViewPr snapToGrid="0" snapToObjects="1">
      <p:cViewPr varScale="1">
        <p:scale>
          <a:sx n="153" d="100"/>
          <a:sy n="153" d="100"/>
        </p:scale>
        <p:origin x="715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9905D755-916B-4A87-ABB7-F605F86D2E9C}"/>
    <pc:docChg chg="modSld">
      <pc:chgData name="" userId="" providerId="" clId="Web-{9905D755-916B-4A87-ABB7-F605F86D2E9C}" dt="2019-11-25T17:03:29.756" v="15" actId="20577"/>
      <pc:docMkLst>
        <pc:docMk/>
      </pc:docMkLst>
      <pc:sldChg chg="modSp">
        <pc:chgData name="" userId="" providerId="" clId="Web-{9905D755-916B-4A87-ABB7-F605F86D2E9C}" dt="2019-11-25T17:03:29.756" v="15" actId="20577"/>
        <pc:sldMkLst>
          <pc:docMk/>
          <pc:sldMk cId="4165011907" sldId="820"/>
        </pc:sldMkLst>
        <pc:spChg chg="mod">
          <ac:chgData name="" userId="" providerId="" clId="Web-{9905D755-916B-4A87-ABB7-F605F86D2E9C}" dt="2019-11-25T17:00:47.757" v="4" actId="20577"/>
          <ac:spMkLst>
            <pc:docMk/>
            <pc:sldMk cId="4165011907" sldId="820"/>
            <ac:spMk id="2" creationId="{CA7D983B-AC89-3944-A1C3-0AC62E94A409}"/>
          </ac:spMkLst>
        </pc:spChg>
        <pc:spChg chg="mod">
          <ac:chgData name="" userId="" providerId="" clId="Web-{9905D755-916B-4A87-ABB7-F605F86D2E9C}" dt="2019-11-25T17:03:29.756" v="15" actId="20577"/>
          <ac:spMkLst>
            <pc:docMk/>
            <pc:sldMk cId="4165011907" sldId="820"/>
            <ac:spMk id="16" creationId="{10EB8359-BDDF-4FBF-871B-582308705EF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Public</c:v>
                </c:pt>
              </c:strCache>
            </c:strRef>
          </c:tx>
          <c:spPr>
            <a:solidFill>
              <a:srgbClr val="567BA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2013/2014</c:v>
                </c:pt>
                <c:pt idx="1">
                  <c:v>2015/2016</c:v>
                </c:pt>
                <c:pt idx="2">
                  <c:v>2017/2018</c:v>
                </c:pt>
                <c:pt idx="3">
                  <c:v>Estimado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145</c:v>
                </c:pt>
                <c:pt idx="1">
                  <c:v>215</c:v>
                </c:pt>
                <c:pt idx="2">
                  <c:v>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83-4AC1-9AF6-3C30F4C8ED45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Private</c:v>
                </c:pt>
              </c:strCache>
            </c:strRef>
          </c:tx>
          <c:spPr>
            <a:solidFill>
              <a:srgbClr val="F0562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2013/2014</c:v>
                </c:pt>
                <c:pt idx="1">
                  <c:v>2015/2016</c:v>
                </c:pt>
                <c:pt idx="2">
                  <c:v>2017/2018</c:v>
                </c:pt>
                <c:pt idx="3">
                  <c:v>Estimado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220</c:v>
                </c:pt>
                <c:pt idx="1">
                  <c:v>249</c:v>
                </c:pt>
                <c:pt idx="2">
                  <c:v>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83-4AC1-9AF6-3C30F4C8ED45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Recursos necessários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Planilha1!$A$2:$A$5</c:f>
              <c:strCache>
                <c:ptCount val="4"/>
                <c:pt idx="0">
                  <c:v>2013/2014</c:v>
                </c:pt>
                <c:pt idx="1">
                  <c:v>2015/2016</c:v>
                </c:pt>
                <c:pt idx="2">
                  <c:v>2017/2018</c:v>
                </c:pt>
                <c:pt idx="3">
                  <c:v>Estimado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3">
                  <c:v>1600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83-4AC1-9AF6-3C30F4C8ED4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305567168"/>
        <c:axId val="305550112"/>
      </c:barChart>
      <c:catAx>
        <c:axId val="30556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5550112"/>
        <c:crosses val="autoZero"/>
        <c:auto val="1"/>
        <c:lblAlgn val="ctr"/>
        <c:lblOffset val="100"/>
        <c:noMultiLvlLbl val="0"/>
      </c:catAx>
      <c:valAx>
        <c:axId val="305550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5567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20E9945-0C74-4842-AEB1-4EC2DBEFFFB9}" type="datetimeFigureOut">
              <a:rPr lang="en-US"/>
              <a:pPr>
                <a:defRPr/>
              </a:pPr>
              <a:t>11/27/2019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7CFDDED-1865-45DB-91EE-14D7CC8E1BB2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978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47EA04B-8470-4A52-81A6-A2AED7D7E017}" type="datetimeFigureOut">
              <a:rPr lang="en-US"/>
              <a:pPr>
                <a:defRPr/>
              </a:pPr>
              <a:t>11/27/2019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6EC7CBC-9610-43F8-A840-EFAD6A15F9E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0940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7CBC-9610-43F8-A840-EFAD6A15F9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198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What is the Lab looking for?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EC7CBC-9610-43F8-A840-EFAD6A15F9E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383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What is the Lab looking for?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EC7CBC-9610-43F8-A840-EFAD6A15F9E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344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EC7CBC-9610-43F8-A840-EFAD6A15F9E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356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2675963">
              <a:defRPr/>
            </a:pPr>
            <a:fld id="{B6EC7CBC-9610-43F8-A840-EFAD6A15F9E9}" type="slidenum">
              <a:rPr lang="en-US" sz="3500">
                <a:solidFill>
                  <a:prstClr val="black"/>
                </a:solidFill>
                <a:latin typeface="Calibri"/>
              </a:rPr>
              <a:pPr defTabSz="2675963">
                <a:defRPr/>
              </a:pPr>
              <a:t>20</a:t>
            </a:fld>
            <a:endParaRPr lang="en-US" sz="35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3900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8340">
              <a:defRPr/>
            </a:pPr>
            <a:endParaRPr lang="en-US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EC7CBC-9610-43F8-A840-EFAD6A15F9E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172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2675963">
              <a:defRPr/>
            </a:pPr>
            <a:fld id="{B6EC7CBC-9610-43F8-A840-EFAD6A15F9E9}" type="slidenum">
              <a:rPr lang="en-US" sz="3500">
                <a:solidFill>
                  <a:prstClr val="black"/>
                </a:solidFill>
                <a:latin typeface="Calibri"/>
              </a:rPr>
              <a:pPr defTabSz="2675963">
                <a:defRPr/>
              </a:pPr>
              <a:t>22</a:t>
            </a:fld>
            <a:endParaRPr lang="en-US" sz="35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157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8340">
              <a:defRPr/>
            </a:pPr>
            <a:endParaRPr lang="en-US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EC7CBC-9610-43F8-A840-EFAD6A15F9E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104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2675963">
              <a:defRPr/>
            </a:pPr>
            <a:fld id="{B6EC7CBC-9610-43F8-A840-EFAD6A15F9E9}" type="slidenum">
              <a:rPr lang="en-US" sz="3500">
                <a:solidFill>
                  <a:prstClr val="black"/>
                </a:solidFill>
                <a:latin typeface="Calibri"/>
              </a:rPr>
              <a:pPr defTabSz="2675963">
                <a:defRPr/>
              </a:pPr>
              <a:t>24</a:t>
            </a:fld>
            <a:endParaRPr lang="en-US" sz="35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5773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8340">
              <a:defRPr/>
            </a:pPr>
            <a:endParaRPr lang="en-US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EC7CBC-9610-43F8-A840-EFAD6A15F9E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190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EC7CBC-9610-43F8-A840-EFAD6A15F9E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533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EC7CBC-9610-43F8-A840-EFAD6A15F9E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672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EC7CBC-9610-43F8-A840-EFAD6A15F9E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883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EC7CBC-9610-43F8-A840-EFAD6A15F9E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493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7CBC-9610-43F8-A840-EFAD6A15F9E9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480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16680">
              <a:defRPr/>
            </a:pPr>
            <a:fld id="{B6EC7CBC-9610-43F8-A840-EFAD6A15F9E9}" type="slidenum">
              <a:rPr lang="en-US">
                <a:solidFill>
                  <a:prstClr val="black"/>
                </a:solidFill>
                <a:latin typeface="Calibri"/>
              </a:rPr>
              <a:pPr defTabSz="1416680">
                <a:defRPr/>
              </a:pPr>
              <a:t>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979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8340">
              <a:defRPr/>
            </a:pPr>
            <a:endParaRPr lang="en-US" b="0" strike="sngStrike" dirty="0">
              <a:effectLst/>
            </a:endParaRPr>
          </a:p>
          <a:p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Até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hoje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, 300+ </a:t>
            </a:r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especialistas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se </a:t>
            </a:r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envolveram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com o </a:t>
            </a:r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processo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do Lab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,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sendo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que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metade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de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países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em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desenvolvimento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,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participando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até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hoje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de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todos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os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ciclos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do Lab. </a:t>
            </a:r>
          </a:p>
          <a:p>
            <a:endParaRPr lang="en-US" sz="1200" b="1" dirty="0" smtClean="0">
              <a:solidFill>
                <a:srgbClr val="666666"/>
              </a:solidFill>
              <a:latin typeface="Century Gothic" panose="020B0502020202020204" pitchFamily="34" charset="0"/>
            </a:endParaRPr>
          </a:p>
          <a:p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Metade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dos </a:t>
            </a:r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participantes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do Lab </a:t>
            </a:r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vem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do </a:t>
            </a:r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setor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privado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, e a </a:t>
            </a:r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outra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metade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do </a:t>
            </a:r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setor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público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,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incluindo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agências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governamentais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,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ministérios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e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bancos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nacionais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de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fomento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. </a:t>
            </a:r>
          </a:p>
          <a:p>
            <a:endParaRPr lang="en-US" sz="1200" dirty="0" smtClean="0">
              <a:solidFill>
                <a:srgbClr val="666666"/>
              </a:solidFill>
              <a:latin typeface="Century Gothic" panose="020B0502020202020204" pitchFamily="34" charset="0"/>
            </a:endParaRPr>
          </a:p>
          <a:p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O Lab tem forte </a:t>
            </a:r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presença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do </a:t>
            </a:r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setor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financeiro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, </a:t>
            </a:r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sendo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que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um quarto dos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membros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vem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de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bancos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de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desenvolvimento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e outro quarto de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bancos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e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provedores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de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serviços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financeiros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privados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. </a:t>
            </a:r>
          </a:p>
          <a:p>
            <a:endParaRPr lang="en-US" sz="1200" dirty="0" smtClean="0">
              <a:solidFill>
                <a:srgbClr val="666666"/>
              </a:solidFill>
              <a:latin typeface="Century Gothic" panose="020B0502020202020204" pitchFamily="34" charset="0"/>
            </a:endParaRPr>
          </a:p>
          <a:p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A </a:t>
            </a:r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participação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recente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de </a:t>
            </a:r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Observadores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e </a:t>
            </a:r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Parceiros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Estratégicos</a:t>
            </a:r>
            <a:r>
              <a:rPr lang="en-US" sz="1200" b="1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tem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viabilizado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conexões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importantes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que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resultam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em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oportunidades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de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financiamento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e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escala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aos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instrumentos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desenvolvidos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pelo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Lab.</a:t>
            </a:r>
            <a:endParaRPr lang="en-US" sz="1200" dirty="0" smtClean="0">
              <a:solidFill>
                <a:srgbClr val="666666"/>
              </a:solidFill>
            </a:endParaRPr>
          </a:p>
          <a:p>
            <a:pPr defTabSz="708340">
              <a:defRPr/>
            </a:pPr>
            <a:endParaRPr lang="en-US" b="0" strike="noStrike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16680">
              <a:defRPr/>
            </a:pPr>
            <a:fld id="{B6EC7CBC-9610-43F8-A840-EFAD6A15F9E9}" type="slidenum">
              <a:rPr lang="en-US">
                <a:solidFill>
                  <a:prstClr val="black"/>
                </a:solidFill>
                <a:latin typeface="Calibri"/>
              </a:rPr>
              <a:pPr defTabSz="1416680">
                <a:defRPr/>
              </a:pPr>
              <a:t>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0567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EC7CBC-9610-43F8-A840-EFAD6A15F9E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302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trike="noStrike" dirty="0"/>
              <a:t>Key message: The Lab has already had an extraordinary impact in its short time - Instruments have mobilized $1.4 billion dollars for climate action in developing countries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trike="noStrik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16680">
              <a:defRPr/>
            </a:pPr>
            <a:fld id="{B6EC7CBC-9610-43F8-A840-EFAD6A15F9E9}" type="slidenum">
              <a:rPr lang="en-US">
                <a:solidFill>
                  <a:prstClr val="black"/>
                </a:solidFill>
                <a:latin typeface="Calibri"/>
              </a:rPr>
              <a:pPr defTabSz="1416680">
                <a:defRPr/>
              </a:pPr>
              <a:t>12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0005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8340">
              <a:lnSpc>
                <a:spcPct val="90000"/>
              </a:lnSpc>
              <a:spcBef>
                <a:spcPts val="930"/>
              </a:spcBef>
              <a:defRPr/>
            </a:pPr>
            <a:endParaRPr lang="en-US" sz="1900" strike="noStrik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16680">
              <a:defRPr/>
            </a:pPr>
            <a:fld id="{B6EC7CBC-9610-43F8-A840-EFAD6A15F9E9}" type="slidenum">
              <a:rPr lang="en-US">
                <a:solidFill>
                  <a:prstClr val="black"/>
                </a:solidFill>
                <a:latin typeface="Calibri"/>
              </a:rPr>
              <a:pPr defTabSz="1416680">
                <a:defRPr/>
              </a:pPr>
              <a:t>13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1230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6C42043-2611-E640-875A-F87626D124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9730" y="2129163"/>
            <a:ext cx="3115383" cy="227291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13C438-41BA-2340-B045-60AB14C697D8}"/>
              </a:ext>
            </a:extLst>
          </p:cNvPr>
          <p:cNvCxnSpPr/>
          <p:nvPr userDrawn="1"/>
        </p:nvCxnSpPr>
        <p:spPr>
          <a:xfrm>
            <a:off x="5239670" y="1724429"/>
            <a:ext cx="0" cy="347771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65A69-C04B-4F74-8C25-9201C7DB9A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24525" y="1724025"/>
            <a:ext cx="6096000" cy="34782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850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FEBBC-00F0-411F-B01D-6DDD57217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08113" y="1361049"/>
            <a:ext cx="10082305" cy="4938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chemeClr val="tx2"/>
                </a:solidFill>
              </a:defRPr>
            </a:lvl1pPr>
            <a:lvl2pPr>
              <a:defRPr sz="22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2000">
                <a:solidFill>
                  <a:srgbClr val="393A39"/>
                </a:solidFill>
              </a:defRPr>
            </a:lvl4pPr>
            <a:lvl5pPr>
              <a:defRPr sz="2000">
                <a:solidFill>
                  <a:srgbClr val="393A39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1B115-D034-8245-ABF6-83A6A4CB9B31}"/>
              </a:ext>
            </a:extLst>
          </p:cNvPr>
          <p:cNvSpPr txBox="1"/>
          <p:nvPr userDrawn="1"/>
        </p:nvSpPr>
        <p:spPr>
          <a:xfrm>
            <a:off x="2" y="6517181"/>
            <a:ext cx="1065801" cy="221215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fld id="{739491D2-F3CB-4837-A3AF-CDCCB7D47EB9}" type="slidenum">
              <a:rPr lang="en-US" sz="1100" b="0" i="0" smtClean="0">
                <a:solidFill>
                  <a:srgbClr val="393A39"/>
                </a:solidFill>
                <a:latin typeface="Georgia" panose="02040502050405020303" pitchFamily="18" charset="0"/>
              </a:rPr>
              <a:pPr algn="ctr"/>
              <a:t>‹nº›</a:t>
            </a:fld>
            <a:endParaRPr lang="en-US" sz="1100" b="0" i="0" dirty="0">
              <a:solidFill>
                <a:srgbClr val="393A39"/>
              </a:solidFill>
              <a:latin typeface="Georgia" panose="02040502050405020303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48728D-E03B-384B-B50C-ACEE136D3878}"/>
              </a:ext>
            </a:extLst>
          </p:cNvPr>
          <p:cNvCxnSpPr>
            <a:cxnSpLocks/>
          </p:cNvCxnSpPr>
          <p:nvPr userDrawn="1"/>
        </p:nvCxnSpPr>
        <p:spPr>
          <a:xfrm>
            <a:off x="1065801" y="0"/>
            <a:ext cx="0" cy="685800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67CCA71-7B39-3246-9ED9-EFF07222EB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023"/>
          <a:stretch/>
        </p:blipFill>
        <p:spPr>
          <a:xfrm>
            <a:off x="179138" y="143545"/>
            <a:ext cx="739286" cy="45833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EC6FC3-C457-5540-8D04-32391B1B1444}"/>
              </a:ext>
            </a:extLst>
          </p:cNvPr>
          <p:cNvCxnSpPr>
            <a:cxnSpLocks/>
          </p:cNvCxnSpPr>
          <p:nvPr userDrawn="1"/>
        </p:nvCxnSpPr>
        <p:spPr>
          <a:xfrm>
            <a:off x="1408113" y="432179"/>
            <a:ext cx="1010996" cy="5745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ED8A78C-1FB2-004E-89A6-83D937BFA2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0831" y="558239"/>
            <a:ext cx="6662644" cy="545393"/>
          </a:xfrm>
          <a:prstGeom prst="rect">
            <a:avLst/>
          </a:prstGeom>
        </p:spPr>
        <p:txBody>
          <a:bodyPr lIns="36000" tIns="72000"/>
          <a:lstStyle>
            <a:lvl1pPr marL="0" indent="0">
              <a:buNone/>
              <a:defRPr sz="2500" b="1">
                <a:solidFill>
                  <a:srgbClr val="414D87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981288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itle in Whit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3964DE-39DA-1140-88EF-4D0C095476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9538" y="341313"/>
            <a:ext cx="4206875" cy="61753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857E61-7AEC-5348-8566-7BF791018888}"/>
              </a:ext>
            </a:extLst>
          </p:cNvPr>
          <p:cNvSpPr txBox="1"/>
          <p:nvPr userDrawn="1"/>
        </p:nvSpPr>
        <p:spPr>
          <a:xfrm>
            <a:off x="2" y="6517181"/>
            <a:ext cx="1065801" cy="221215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fld id="{739491D2-F3CB-4837-A3AF-CDCCB7D47EB9}" type="slidenum">
              <a:rPr lang="en-US" sz="1100" b="0" i="0" smtClean="0">
                <a:solidFill>
                  <a:srgbClr val="393A39"/>
                </a:solidFill>
                <a:latin typeface="Georgia" panose="02040502050405020303" pitchFamily="18" charset="0"/>
              </a:rPr>
              <a:pPr algn="ctr"/>
              <a:t>‹nº›</a:t>
            </a:fld>
            <a:endParaRPr lang="en-US" sz="1100" b="0" i="0" dirty="0">
              <a:solidFill>
                <a:srgbClr val="393A39"/>
              </a:solidFill>
              <a:latin typeface="Georgia" panose="02040502050405020303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0703C4-CEB7-FA48-BEA5-B348FEAED2B7}"/>
              </a:ext>
            </a:extLst>
          </p:cNvPr>
          <p:cNvCxnSpPr>
            <a:cxnSpLocks/>
          </p:cNvCxnSpPr>
          <p:nvPr userDrawn="1"/>
        </p:nvCxnSpPr>
        <p:spPr>
          <a:xfrm>
            <a:off x="1065801" y="0"/>
            <a:ext cx="0" cy="685800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BE100EB-F80C-5747-B05C-646A00637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023"/>
          <a:stretch/>
        </p:blipFill>
        <p:spPr>
          <a:xfrm>
            <a:off x="179138" y="143545"/>
            <a:ext cx="739286" cy="4583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91B6A4-B390-A043-95D6-9D46D057734F}"/>
              </a:ext>
            </a:extLst>
          </p:cNvPr>
          <p:cNvSpPr/>
          <p:nvPr userDrawn="1"/>
        </p:nvSpPr>
        <p:spPr>
          <a:xfrm>
            <a:off x="1511109" y="495380"/>
            <a:ext cx="3139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1"/>
            <a:r>
              <a:rPr lang="en-US" sz="3200" b="1" dirty="0">
                <a:solidFill>
                  <a:schemeClr val="bg1"/>
                </a:solidFill>
                <a:latin typeface="+mj-lt"/>
              </a:rPr>
              <a:t>Title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D7C0D6-9AC5-4720-96AE-C81635FF31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3275" y="340328"/>
            <a:ext cx="5921375" cy="6176360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chemeClr val="tx2"/>
                </a:solidFill>
              </a:defRPr>
            </a:lvl1pPr>
            <a:lvl2pPr>
              <a:defRPr sz="22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>
                <a:solidFill>
                  <a:srgbClr val="393A39"/>
                </a:solidFill>
              </a:defRPr>
            </a:lvl4pPr>
            <a:lvl5pPr>
              <a:defRPr>
                <a:solidFill>
                  <a:srgbClr val="393A39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3871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hart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2891965-D02E-EC4E-BCBD-A4818559B7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73067" y="1363169"/>
            <a:ext cx="4687887" cy="5153519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414140"/>
                </a:solidFill>
              </a:defRPr>
            </a:lvl1pPr>
          </a:lstStyle>
          <a:p>
            <a:r>
              <a:rPr lang="en-GB" sz="2200" dirty="0"/>
              <a:t>A few points about the graph – no more than 2-3 points</a:t>
            </a:r>
          </a:p>
          <a:p>
            <a:endParaRPr lang="en-GB" sz="2200" dirty="0"/>
          </a:p>
          <a:p>
            <a:r>
              <a:rPr lang="en-GB" sz="2200" dirty="0"/>
              <a:t>At </a:t>
            </a:r>
            <a:r>
              <a:rPr lang="en-GB" sz="2200" dirty="0" err="1"/>
              <a:t>vero</a:t>
            </a:r>
            <a:r>
              <a:rPr lang="en-GB" sz="2200" dirty="0"/>
              <a:t> </a:t>
            </a:r>
            <a:r>
              <a:rPr lang="en-GB" sz="2200" dirty="0" err="1"/>
              <a:t>eos</a:t>
            </a:r>
            <a:r>
              <a:rPr lang="en-GB" sz="2200" dirty="0"/>
              <a:t> et </a:t>
            </a:r>
            <a:r>
              <a:rPr lang="en-GB" sz="2200" dirty="0" err="1"/>
              <a:t>accusamus</a:t>
            </a:r>
            <a:r>
              <a:rPr lang="en-GB" sz="2200" dirty="0"/>
              <a:t> et </a:t>
            </a:r>
            <a:r>
              <a:rPr lang="en-GB" sz="2200" dirty="0" err="1"/>
              <a:t>iusto</a:t>
            </a:r>
            <a:r>
              <a:rPr lang="en-GB" sz="2200" dirty="0"/>
              <a:t> </a:t>
            </a:r>
            <a:r>
              <a:rPr lang="en-GB" sz="2200" dirty="0" err="1"/>
              <a:t>odio</a:t>
            </a:r>
            <a:r>
              <a:rPr lang="en-GB" sz="2200" dirty="0"/>
              <a:t> </a:t>
            </a:r>
            <a:r>
              <a:rPr lang="en-GB" sz="2200" dirty="0" err="1"/>
              <a:t>dignissimos</a:t>
            </a:r>
            <a:r>
              <a:rPr lang="en-GB" sz="2200" dirty="0"/>
              <a:t> </a:t>
            </a:r>
            <a:r>
              <a:rPr lang="en-GB" sz="2200" dirty="0" err="1"/>
              <a:t>ducimus</a:t>
            </a:r>
            <a:r>
              <a:rPr lang="en-GB" sz="2200" dirty="0"/>
              <a:t> </a:t>
            </a:r>
            <a:r>
              <a:rPr lang="en-GB" sz="2200" dirty="0" err="1"/>
              <a:t>molestias</a:t>
            </a:r>
            <a:r>
              <a:rPr lang="en-GB" sz="2200" dirty="0"/>
              <a:t> </a:t>
            </a:r>
            <a:endParaRPr lang="en-US" sz="2200" dirty="0"/>
          </a:p>
          <a:p>
            <a:endParaRPr lang="en-US" sz="2200" dirty="0"/>
          </a:p>
          <a:p>
            <a:r>
              <a:rPr lang="en-GB" sz="2200" dirty="0"/>
              <a:t>At </a:t>
            </a:r>
            <a:r>
              <a:rPr lang="en-GB" sz="2200" dirty="0" err="1"/>
              <a:t>vero</a:t>
            </a:r>
            <a:r>
              <a:rPr lang="en-GB" sz="2200" dirty="0"/>
              <a:t> </a:t>
            </a:r>
            <a:r>
              <a:rPr lang="en-GB" sz="2200" dirty="0" err="1"/>
              <a:t>eos</a:t>
            </a:r>
            <a:r>
              <a:rPr lang="en-GB" sz="2200" dirty="0"/>
              <a:t> et </a:t>
            </a:r>
            <a:r>
              <a:rPr lang="en-GB" sz="2200" dirty="0" err="1"/>
              <a:t>accusamus</a:t>
            </a:r>
            <a:r>
              <a:rPr lang="en-GB" sz="2200" dirty="0"/>
              <a:t> et </a:t>
            </a:r>
            <a:r>
              <a:rPr lang="en-GB" sz="2200" dirty="0" err="1"/>
              <a:t>iusto</a:t>
            </a:r>
            <a:r>
              <a:rPr lang="en-GB" sz="2200" dirty="0"/>
              <a:t> </a:t>
            </a:r>
            <a:r>
              <a:rPr lang="en-GB" sz="2200" dirty="0" err="1"/>
              <a:t>odio</a:t>
            </a:r>
            <a:r>
              <a:rPr lang="en-GB" sz="2200" dirty="0"/>
              <a:t> </a:t>
            </a:r>
            <a:r>
              <a:rPr lang="en-GB" sz="2200" dirty="0" err="1"/>
              <a:t>dignissimos</a:t>
            </a:r>
            <a:r>
              <a:rPr lang="en-GB" sz="2200" dirty="0"/>
              <a:t> </a:t>
            </a:r>
            <a:r>
              <a:rPr lang="en-GB" sz="2200" dirty="0" err="1"/>
              <a:t>ducimus</a:t>
            </a:r>
            <a:r>
              <a:rPr lang="en-GB" sz="2200" dirty="0"/>
              <a:t> </a:t>
            </a:r>
            <a:r>
              <a:rPr lang="en-GB" sz="2200" dirty="0" err="1"/>
              <a:t>molestias</a:t>
            </a:r>
            <a:r>
              <a:rPr lang="en-GB" sz="2200" dirty="0"/>
              <a:t> </a:t>
            </a:r>
            <a:endParaRPr lang="en-US" sz="2200" dirty="0"/>
          </a:p>
          <a:p>
            <a:endParaRPr lang="en-US" sz="2200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611EB9-0A22-3042-82EA-CE8A976EE210}"/>
              </a:ext>
            </a:extLst>
          </p:cNvPr>
          <p:cNvSpPr/>
          <p:nvPr userDrawn="1"/>
        </p:nvSpPr>
        <p:spPr>
          <a:xfrm>
            <a:off x="1408042" y="1045030"/>
            <a:ext cx="5344231" cy="5471658"/>
          </a:xfrm>
          <a:prstGeom prst="rect">
            <a:avLst/>
          </a:prstGeom>
          <a:noFill/>
          <a:ln w="1905" cap="rnd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F8AE8F-0CB1-DA4A-BB93-A3AEAFE8E6B8}"/>
              </a:ext>
            </a:extLst>
          </p:cNvPr>
          <p:cNvSpPr txBox="1"/>
          <p:nvPr userDrawn="1"/>
        </p:nvSpPr>
        <p:spPr>
          <a:xfrm>
            <a:off x="2" y="6517181"/>
            <a:ext cx="1065801" cy="221215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fld id="{739491D2-F3CB-4837-A3AF-CDCCB7D47EB9}" type="slidenum">
              <a:rPr lang="en-US" sz="1100" b="0" i="0" smtClean="0">
                <a:solidFill>
                  <a:srgbClr val="393A39"/>
                </a:solidFill>
                <a:latin typeface="Georgia" panose="02040502050405020303" pitchFamily="18" charset="0"/>
              </a:rPr>
              <a:pPr algn="ctr"/>
              <a:t>‹nº›</a:t>
            </a:fld>
            <a:endParaRPr lang="en-US" sz="1100" b="0" i="0" dirty="0">
              <a:solidFill>
                <a:srgbClr val="393A39"/>
              </a:solidFill>
              <a:latin typeface="Georgia" panose="02040502050405020303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33C07B-4B51-F64E-8B22-0F279E20D5B3}"/>
              </a:ext>
            </a:extLst>
          </p:cNvPr>
          <p:cNvCxnSpPr>
            <a:cxnSpLocks/>
          </p:cNvCxnSpPr>
          <p:nvPr userDrawn="1"/>
        </p:nvCxnSpPr>
        <p:spPr>
          <a:xfrm>
            <a:off x="1065801" y="0"/>
            <a:ext cx="0" cy="685800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766638C-C9D5-7E4A-B59B-575EAA831B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023"/>
          <a:stretch/>
        </p:blipFill>
        <p:spPr>
          <a:xfrm>
            <a:off x="179138" y="143545"/>
            <a:ext cx="739286" cy="45833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243ACA-71BE-6443-A00A-90A2474BCA5F}"/>
              </a:ext>
            </a:extLst>
          </p:cNvPr>
          <p:cNvCxnSpPr>
            <a:cxnSpLocks/>
          </p:cNvCxnSpPr>
          <p:nvPr userDrawn="1"/>
        </p:nvCxnSpPr>
        <p:spPr>
          <a:xfrm>
            <a:off x="1408113" y="432179"/>
            <a:ext cx="1010996" cy="5745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0F23E65-4543-1D43-AF85-2B3B3D95EE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0831" y="558239"/>
            <a:ext cx="6662644" cy="680762"/>
          </a:xfrm>
          <a:prstGeom prst="rect">
            <a:avLst/>
          </a:prstGeom>
        </p:spPr>
        <p:txBody>
          <a:bodyPr lIns="36000" tIns="72000"/>
          <a:lstStyle>
            <a:lvl1pPr marL="0" indent="0">
              <a:buNone/>
              <a:defRPr sz="2500" b="1">
                <a:solidFill>
                  <a:srgbClr val="414D87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Title – no more than 4-5 words</a:t>
            </a:r>
          </a:p>
        </p:txBody>
      </p:sp>
    </p:spTree>
    <p:extLst>
      <p:ext uri="{BB962C8B-B14F-4D97-AF65-F5344CB8AC3E}">
        <p14:creationId xmlns:p14="http://schemas.microsoft.com/office/powerpoint/2010/main" val="272704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mar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5AABDE2-DDAD-464C-BC03-7ED9022189F2}"/>
              </a:ext>
            </a:extLst>
          </p:cNvPr>
          <p:cNvSpPr txBox="1"/>
          <p:nvPr userDrawn="1"/>
        </p:nvSpPr>
        <p:spPr>
          <a:xfrm>
            <a:off x="2" y="6517181"/>
            <a:ext cx="1065801" cy="221215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fld id="{739491D2-F3CB-4837-A3AF-CDCCB7D47EB9}" type="slidenum">
              <a:rPr lang="en-US" sz="1100" b="0" i="0" smtClean="0">
                <a:solidFill>
                  <a:srgbClr val="393A39"/>
                </a:solidFill>
                <a:latin typeface="Georgia" panose="02040502050405020303" pitchFamily="18" charset="0"/>
              </a:rPr>
              <a:pPr algn="ctr"/>
              <a:t>‹nº›</a:t>
            </a:fld>
            <a:endParaRPr lang="en-US" sz="1100" b="0" i="0" dirty="0">
              <a:solidFill>
                <a:srgbClr val="393A39"/>
              </a:solidFill>
              <a:latin typeface="Georgia" panose="02040502050405020303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0D5D02-21A0-FE40-A333-9F3D8320A3FB}"/>
              </a:ext>
            </a:extLst>
          </p:cNvPr>
          <p:cNvCxnSpPr>
            <a:cxnSpLocks/>
          </p:cNvCxnSpPr>
          <p:nvPr userDrawn="1"/>
        </p:nvCxnSpPr>
        <p:spPr>
          <a:xfrm>
            <a:off x="1065801" y="0"/>
            <a:ext cx="0" cy="685800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8298FF0-4B42-F54F-95D3-8AF839D7FF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023"/>
          <a:stretch/>
        </p:blipFill>
        <p:spPr>
          <a:xfrm>
            <a:off x="179138" y="143545"/>
            <a:ext cx="739286" cy="45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86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844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AA1ADB2A-F0AB-7742-B798-6C3C603BED88}"/>
              </a:ext>
            </a:extLst>
          </p:cNvPr>
          <p:cNvGrpSpPr/>
          <p:nvPr userDrawn="1"/>
        </p:nvGrpSpPr>
        <p:grpSpPr>
          <a:xfrm>
            <a:off x="6210300" y="3220001"/>
            <a:ext cx="2366486" cy="518235"/>
            <a:chOff x="4070439" y="3185039"/>
            <a:chExt cx="2366486" cy="51823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B93AFBF-9683-8F40-A5DD-75726369A125}"/>
                </a:ext>
              </a:extLst>
            </p:cNvPr>
            <p:cNvSpPr/>
            <p:nvPr/>
          </p:nvSpPr>
          <p:spPr>
            <a:xfrm>
              <a:off x="4586740" y="3217597"/>
              <a:ext cx="18501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@climatefinlab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2C75047-8386-9C4B-A5BB-2514B310F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0439" y="3185039"/>
              <a:ext cx="559225" cy="518235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3E6B97A-0423-9E41-B690-A2FF3DF1D1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300" y="3956183"/>
            <a:ext cx="438383" cy="44589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B9BE1EB-BB15-3342-AD10-17BEB1F018F3}"/>
              </a:ext>
            </a:extLst>
          </p:cNvPr>
          <p:cNvSpPr/>
          <p:nvPr userDrawn="1"/>
        </p:nvSpPr>
        <p:spPr>
          <a:xfrm>
            <a:off x="6521482" y="3977816"/>
            <a:ext cx="3651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/company/climatefinancelab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7E51A7-22FA-EE45-9CAB-CE3C9DF12A27}"/>
              </a:ext>
            </a:extLst>
          </p:cNvPr>
          <p:cNvSpPr/>
          <p:nvPr userDrawn="1"/>
        </p:nvSpPr>
        <p:spPr>
          <a:xfrm>
            <a:off x="6096000" y="2585612"/>
            <a:ext cx="3463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www.climatefinancelab.org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031208-DBE4-DE40-9116-8EF5D90A4A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49730" y="2129163"/>
            <a:ext cx="3115383" cy="227291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8A4048-A29D-1647-9F2A-D3C80DD9B341}"/>
              </a:ext>
            </a:extLst>
          </p:cNvPr>
          <p:cNvCxnSpPr/>
          <p:nvPr userDrawn="1"/>
        </p:nvCxnSpPr>
        <p:spPr>
          <a:xfrm>
            <a:off x="5239670" y="1724429"/>
            <a:ext cx="0" cy="347771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914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7A15C8F-6CEC-4743-8154-14D3D1492E18}"/>
              </a:ext>
            </a:extLst>
          </p:cNvPr>
          <p:cNvCxnSpPr>
            <a:cxnSpLocks/>
          </p:cNvCxnSpPr>
          <p:nvPr userDrawn="1"/>
        </p:nvCxnSpPr>
        <p:spPr>
          <a:xfrm>
            <a:off x="560172" y="572989"/>
            <a:ext cx="1573429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EE5685E-0C05-644A-98FB-70129AC9DE58}"/>
              </a:ext>
            </a:extLst>
          </p:cNvPr>
          <p:cNvSpPr txBox="1">
            <a:spLocks/>
          </p:cNvSpPr>
          <p:nvPr userDrawn="1"/>
        </p:nvSpPr>
        <p:spPr>
          <a:xfrm>
            <a:off x="9209512" y="63367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6E73D3-65BA-4F20-9ECD-7F26D62475A9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entury Gothic"/>
                <a:ea typeface="+mn-ea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entury Gothic"/>
              <a:ea typeface="+mn-ea"/>
            </a:endParaRPr>
          </a:p>
        </p:txBody>
      </p:sp>
      <p:sp>
        <p:nvSpPr>
          <p:cNvPr id="4" name="Title 14">
            <a:extLst>
              <a:ext uri="{FF2B5EF4-FFF2-40B4-BE49-F238E27FC236}">
                <a16:creationId xmlns:a16="http://schemas.microsoft.com/office/drawing/2014/main" id="{CD4D4505-93A9-9747-A979-925A9BF8D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172" y="747214"/>
            <a:ext cx="10089173" cy="94720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>
                <a:solidFill>
                  <a:srgbClr val="414D8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D70D9A-5D37-9A4E-8A96-28E9ACC520BB}"/>
              </a:ext>
            </a:extLst>
          </p:cNvPr>
          <p:cNvCxnSpPr/>
          <p:nvPr userDrawn="1"/>
        </p:nvCxnSpPr>
        <p:spPr>
          <a:xfrm>
            <a:off x="11552664" y="6336758"/>
            <a:ext cx="393848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210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ter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E7E406C-56F0-1F4A-8453-E48A6B653F6E}"/>
              </a:ext>
            </a:extLst>
          </p:cNvPr>
          <p:cNvSpPr txBox="1">
            <a:spLocks/>
          </p:cNvSpPr>
          <p:nvPr userDrawn="1"/>
        </p:nvSpPr>
        <p:spPr>
          <a:xfrm>
            <a:off x="9209512" y="63367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6E73D3-65BA-4F20-9ECD-7F26D62475A9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424E83"/>
                </a:solidFill>
                <a:effectLst/>
                <a:uLnTx/>
                <a:uFillTx/>
                <a:latin typeface="Century Gothic"/>
                <a:ea typeface="+mn-ea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24E83"/>
              </a:solidFill>
              <a:effectLst/>
              <a:uLnTx/>
              <a:uFillTx/>
              <a:latin typeface="Century Gothic"/>
              <a:ea typeface="+mn-ea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E711EB-433C-DD40-B0DC-4D55FD60F8D0}"/>
              </a:ext>
            </a:extLst>
          </p:cNvPr>
          <p:cNvCxnSpPr/>
          <p:nvPr userDrawn="1"/>
        </p:nvCxnSpPr>
        <p:spPr>
          <a:xfrm>
            <a:off x="11552664" y="6336758"/>
            <a:ext cx="393848" cy="0"/>
          </a:xfrm>
          <a:prstGeom prst="line">
            <a:avLst/>
          </a:prstGeom>
          <a:ln w="3175">
            <a:solidFill>
              <a:srgbClr val="424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589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9C2C3-FE3A-4BD3-9E17-5F1231BD3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4F1D6-4B78-46FC-B2EC-9BACD6448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84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E7DAD5E-E38E-DE4C-9727-620C4EE6CB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4254" y="5801591"/>
            <a:ext cx="1127215" cy="82239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C11667F-B4AC-A04E-904D-4D82060CA1B9}"/>
              </a:ext>
            </a:extLst>
          </p:cNvPr>
          <p:cNvCxnSpPr>
            <a:cxnSpLocks/>
          </p:cNvCxnSpPr>
          <p:nvPr userDrawn="1"/>
        </p:nvCxnSpPr>
        <p:spPr>
          <a:xfrm>
            <a:off x="1524000" y="2609836"/>
            <a:ext cx="9143999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AEDCC1E-6A5A-40FF-B438-96BAFAC4F9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930525"/>
            <a:ext cx="9144000" cy="1174942"/>
          </a:xfrm>
          <a:prstGeom prst="rect">
            <a:avLst/>
          </a:prstGeom>
        </p:spPr>
        <p:txBody>
          <a:bodyPr lIns="36000" tIns="72000"/>
          <a:lstStyle>
            <a:lvl1pPr marL="0" indent="0">
              <a:buNone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173587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9D7ABFF2-C3AB-4F3A-862E-7EF1716A0E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161" b="8161"/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6D469A-F7E6-9241-A6DF-251D11F6B6A7}"/>
              </a:ext>
            </a:extLst>
          </p:cNvPr>
          <p:cNvSpPr/>
          <p:nvPr userDrawn="1"/>
        </p:nvSpPr>
        <p:spPr>
          <a:xfrm>
            <a:off x="0" y="0"/>
            <a:ext cx="12293600" cy="6858000"/>
          </a:xfrm>
          <a:prstGeom prst="rect">
            <a:avLst/>
          </a:prstGeom>
          <a:solidFill>
            <a:srgbClr val="414D87">
              <a:alpha val="86000"/>
            </a:srgbClr>
          </a:solidFill>
          <a:ln w="127000" cap="rnd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667" dirty="0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3AD928-F261-4E43-B59D-71743357E3EF}"/>
              </a:ext>
            </a:extLst>
          </p:cNvPr>
          <p:cNvCxnSpPr>
            <a:cxnSpLocks/>
          </p:cNvCxnSpPr>
          <p:nvPr userDrawn="1"/>
        </p:nvCxnSpPr>
        <p:spPr>
          <a:xfrm>
            <a:off x="1524000" y="2609836"/>
            <a:ext cx="914399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4A843C-D47D-C84E-9EB0-710832724E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930525"/>
            <a:ext cx="9144000" cy="1174942"/>
          </a:xfrm>
          <a:prstGeom prst="rect">
            <a:avLst/>
          </a:prstGeom>
        </p:spPr>
        <p:txBody>
          <a:bodyPr lIns="36000" tIns="72000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696638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 descr="A sunset over a beach&#10;&#10;Description automatically generated">
            <a:extLst>
              <a:ext uri="{FF2B5EF4-FFF2-40B4-BE49-F238E27FC236}">
                <a16:creationId xmlns:a16="http://schemas.microsoft.com/office/drawing/2014/main" id="{F814BC6A-92A4-4748-9B4D-C7B90D003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782" b="14782"/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6D469A-F7E6-9241-A6DF-251D11F6B6A7}"/>
              </a:ext>
            </a:extLst>
          </p:cNvPr>
          <p:cNvSpPr/>
          <p:nvPr userDrawn="1"/>
        </p:nvSpPr>
        <p:spPr>
          <a:xfrm>
            <a:off x="0" y="0"/>
            <a:ext cx="12293600" cy="6858000"/>
          </a:xfrm>
          <a:prstGeom prst="rect">
            <a:avLst/>
          </a:prstGeom>
          <a:solidFill>
            <a:srgbClr val="414D87">
              <a:alpha val="86000"/>
            </a:srgbClr>
          </a:solidFill>
          <a:ln w="127000" cap="rnd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667" dirty="0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3AD928-F261-4E43-B59D-71743357E3EF}"/>
              </a:ext>
            </a:extLst>
          </p:cNvPr>
          <p:cNvCxnSpPr>
            <a:cxnSpLocks/>
          </p:cNvCxnSpPr>
          <p:nvPr userDrawn="1"/>
        </p:nvCxnSpPr>
        <p:spPr>
          <a:xfrm>
            <a:off x="1524000" y="2609836"/>
            <a:ext cx="914399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4A843C-D47D-C84E-9EB0-710832724E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930525"/>
            <a:ext cx="9144000" cy="1174942"/>
          </a:xfrm>
          <a:prstGeom prst="rect">
            <a:avLst/>
          </a:prstGeom>
        </p:spPr>
        <p:txBody>
          <a:bodyPr lIns="36000" tIns="72000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87790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 descr="A windmill on a cloudy day&#10;&#10;Description automatically generated">
            <a:extLst>
              <a:ext uri="{FF2B5EF4-FFF2-40B4-BE49-F238E27FC236}">
                <a16:creationId xmlns:a16="http://schemas.microsoft.com/office/drawing/2014/main" id="{2566A54C-C9EB-409A-A44D-902B2E91C8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161" b="8161"/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6D469A-F7E6-9241-A6DF-251D11F6B6A7}"/>
              </a:ext>
            </a:extLst>
          </p:cNvPr>
          <p:cNvSpPr/>
          <p:nvPr userDrawn="1"/>
        </p:nvSpPr>
        <p:spPr>
          <a:xfrm>
            <a:off x="0" y="0"/>
            <a:ext cx="12293600" cy="6858000"/>
          </a:xfrm>
          <a:prstGeom prst="rect">
            <a:avLst/>
          </a:prstGeom>
          <a:solidFill>
            <a:srgbClr val="414D87">
              <a:alpha val="86000"/>
            </a:srgbClr>
          </a:solidFill>
          <a:ln w="127000" cap="rnd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667" dirty="0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3AD928-F261-4E43-B59D-71743357E3EF}"/>
              </a:ext>
            </a:extLst>
          </p:cNvPr>
          <p:cNvCxnSpPr>
            <a:cxnSpLocks/>
          </p:cNvCxnSpPr>
          <p:nvPr userDrawn="1"/>
        </p:nvCxnSpPr>
        <p:spPr>
          <a:xfrm>
            <a:off x="1524000" y="2609836"/>
            <a:ext cx="914399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4A843C-D47D-C84E-9EB0-710832724E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930525"/>
            <a:ext cx="9144000" cy="1174942"/>
          </a:xfrm>
          <a:prstGeom prst="rect">
            <a:avLst/>
          </a:prstGeom>
        </p:spPr>
        <p:txBody>
          <a:bodyPr lIns="36000" tIns="72000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694092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 descr="A herd of cattle standing next to a cow&#10;&#10;Description automatically generated">
            <a:extLst>
              <a:ext uri="{FF2B5EF4-FFF2-40B4-BE49-F238E27FC236}">
                <a16:creationId xmlns:a16="http://schemas.microsoft.com/office/drawing/2014/main" id="{0073B541-47FA-4405-81F9-BD4BFB1A0E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3491" b="13491"/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6D469A-F7E6-9241-A6DF-251D11F6B6A7}"/>
              </a:ext>
            </a:extLst>
          </p:cNvPr>
          <p:cNvSpPr/>
          <p:nvPr userDrawn="1"/>
        </p:nvSpPr>
        <p:spPr>
          <a:xfrm>
            <a:off x="0" y="0"/>
            <a:ext cx="12293600" cy="6858000"/>
          </a:xfrm>
          <a:prstGeom prst="rect">
            <a:avLst/>
          </a:prstGeom>
          <a:solidFill>
            <a:srgbClr val="414D87">
              <a:alpha val="86000"/>
            </a:srgbClr>
          </a:solidFill>
          <a:ln w="127000" cap="rnd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667" dirty="0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3AD928-F261-4E43-B59D-71743357E3EF}"/>
              </a:ext>
            </a:extLst>
          </p:cNvPr>
          <p:cNvCxnSpPr>
            <a:cxnSpLocks/>
          </p:cNvCxnSpPr>
          <p:nvPr userDrawn="1"/>
        </p:nvCxnSpPr>
        <p:spPr>
          <a:xfrm>
            <a:off x="1524000" y="2609836"/>
            <a:ext cx="914399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4A843C-D47D-C84E-9EB0-710832724E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930525"/>
            <a:ext cx="9144000" cy="1174942"/>
          </a:xfrm>
          <a:prstGeom prst="rect">
            <a:avLst/>
          </a:prstGeom>
        </p:spPr>
        <p:txBody>
          <a:bodyPr lIns="36000" tIns="72000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509590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43004C34-8820-4745-A719-5734E480BD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217" b="8217"/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6D469A-F7E6-9241-A6DF-251D11F6B6A7}"/>
              </a:ext>
            </a:extLst>
          </p:cNvPr>
          <p:cNvSpPr/>
          <p:nvPr userDrawn="1"/>
        </p:nvSpPr>
        <p:spPr>
          <a:xfrm>
            <a:off x="0" y="0"/>
            <a:ext cx="12293600" cy="6858000"/>
          </a:xfrm>
          <a:prstGeom prst="rect">
            <a:avLst/>
          </a:prstGeom>
          <a:solidFill>
            <a:srgbClr val="414D87">
              <a:alpha val="86000"/>
            </a:srgbClr>
          </a:solidFill>
          <a:ln w="127000" cap="rnd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667" dirty="0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3AD928-F261-4E43-B59D-71743357E3EF}"/>
              </a:ext>
            </a:extLst>
          </p:cNvPr>
          <p:cNvCxnSpPr>
            <a:cxnSpLocks/>
          </p:cNvCxnSpPr>
          <p:nvPr userDrawn="1"/>
        </p:nvCxnSpPr>
        <p:spPr>
          <a:xfrm>
            <a:off x="1524000" y="2609836"/>
            <a:ext cx="914399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4A843C-D47D-C84E-9EB0-710832724E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930525"/>
            <a:ext cx="9144000" cy="1174942"/>
          </a:xfrm>
          <a:prstGeom prst="rect">
            <a:avLst/>
          </a:prstGeom>
        </p:spPr>
        <p:txBody>
          <a:bodyPr lIns="36000" tIns="72000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579482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55F176E-F3F4-0D46-94AC-002A09F6006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54896895"/>
              </p:ext>
            </p:extLst>
          </p:nvPr>
        </p:nvGraphicFramePr>
        <p:xfrm>
          <a:off x="1408043" y="324466"/>
          <a:ext cx="10449660" cy="6164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2415">
                  <a:extLst>
                    <a:ext uri="{9D8B030D-6E8A-4147-A177-3AD203B41FA5}">
                      <a16:colId xmlns:a16="http://schemas.microsoft.com/office/drawing/2014/main" val="286229367"/>
                    </a:ext>
                  </a:extLst>
                </a:gridCol>
                <a:gridCol w="2612415">
                  <a:extLst>
                    <a:ext uri="{9D8B030D-6E8A-4147-A177-3AD203B41FA5}">
                      <a16:colId xmlns:a16="http://schemas.microsoft.com/office/drawing/2014/main" val="1431956578"/>
                    </a:ext>
                  </a:extLst>
                </a:gridCol>
                <a:gridCol w="2612415">
                  <a:extLst>
                    <a:ext uri="{9D8B030D-6E8A-4147-A177-3AD203B41FA5}">
                      <a16:colId xmlns:a16="http://schemas.microsoft.com/office/drawing/2014/main" val="928398827"/>
                    </a:ext>
                  </a:extLst>
                </a:gridCol>
                <a:gridCol w="2612415">
                  <a:extLst>
                    <a:ext uri="{9D8B030D-6E8A-4147-A177-3AD203B41FA5}">
                      <a16:colId xmlns:a16="http://schemas.microsoft.com/office/drawing/2014/main" val="171079102"/>
                    </a:ext>
                  </a:extLst>
                </a:gridCol>
              </a:tblGrid>
              <a:tr h="796363">
                <a:tc>
                  <a:txBody>
                    <a:bodyPr/>
                    <a:lstStyle/>
                    <a:p>
                      <a:pPr algn="l"/>
                      <a:r>
                        <a:rPr lang="en-US" sz="2100" b="0" dirty="0"/>
                        <a:t>Title</a:t>
                      </a:r>
                    </a:p>
                  </a:txBody>
                  <a:tcPr marL="80402" marR="80402" marT="40201" marB="40201" anchor="ctr">
                    <a:solidFill>
                      <a:srgbClr val="414D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dirty="0"/>
                        <a:t>Title</a:t>
                      </a:r>
                    </a:p>
                  </a:txBody>
                  <a:tcPr marL="80402" marR="80402" marT="40201" marB="40201" anchor="ctr">
                    <a:solidFill>
                      <a:srgbClr val="414D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dirty="0"/>
                        <a:t>Title</a:t>
                      </a:r>
                    </a:p>
                  </a:txBody>
                  <a:tcPr marL="80402" marR="80402" marT="40201" marB="40201" anchor="ctr">
                    <a:solidFill>
                      <a:srgbClr val="414D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dirty="0"/>
                        <a:t>Title</a:t>
                      </a:r>
                    </a:p>
                  </a:txBody>
                  <a:tcPr marL="80402" marR="80402" marT="40201" marB="40201" anchor="ctr">
                    <a:solidFill>
                      <a:srgbClr val="414D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343334"/>
                  </a:ext>
                </a:extLst>
              </a:tr>
              <a:tr h="1789488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393A39"/>
                          </a:solidFill>
                        </a:rPr>
                        <a:t>Text here….</a:t>
                      </a:r>
                    </a:p>
                  </a:txBody>
                  <a:tcPr marL="80402" marR="80402" marT="40201" marB="4020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93A39"/>
                          </a:solidFill>
                        </a:rPr>
                        <a:t>Text here….</a:t>
                      </a:r>
                    </a:p>
                  </a:txBody>
                  <a:tcPr marL="80402" marR="80402" marT="40201" marB="4020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93A39"/>
                          </a:solidFill>
                        </a:rPr>
                        <a:t>Text here….</a:t>
                      </a:r>
                    </a:p>
                  </a:txBody>
                  <a:tcPr marL="80402" marR="80402" marT="40201" marB="4020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93A39"/>
                          </a:solidFill>
                        </a:rPr>
                        <a:t>Text here….</a:t>
                      </a:r>
                    </a:p>
                  </a:txBody>
                  <a:tcPr marL="80402" marR="80402" marT="40201" marB="4020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63835"/>
                  </a:ext>
                </a:extLst>
              </a:tr>
              <a:tr h="178948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93A39"/>
                          </a:solidFill>
                        </a:rPr>
                        <a:t>Text here….</a:t>
                      </a:r>
                    </a:p>
                  </a:txBody>
                  <a:tcPr marL="80402" marR="80402" marT="40201" marB="402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93A39"/>
                          </a:solidFill>
                        </a:rPr>
                        <a:t>Text here….</a:t>
                      </a:r>
                    </a:p>
                  </a:txBody>
                  <a:tcPr marL="80402" marR="80402" marT="40201" marB="402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93A39"/>
                          </a:solidFill>
                        </a:rPr>
                        <a:t>Text here….</a:t>
                      </a:r>
                    </a:p>
                  </a:txBody>
                  <a:tcPr marL="80402" marR="80402" marT="40201" marB="402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93A39"/>
                          </a:solidFill>
                        </a:rPr>
                        <a:t>Text here….</a:t>
                      </a:r>
                    </a:p>
                  </a:txBody>
                  <a:tcPr marL="80402" marR="80402" marT="40201" marB="4020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657551"/>
                  </a:ext>
                </a:extLst>
              </a:tr>
              <a:tr h="178948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93A39"/>
                          </a:solidFill>
                        </a:rPr>
                        <a:t>Text here….</a:t>
                      </a:r>
                    </a:p>
                  </a:txBody>
                  <a:tcPr marL="80402" marR="80402" marT="40201" marB="4020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93A39"/>
                          </a:solidFill>
                        </a:rPr>
                        <a:t>Text here….</a:t>
                      </a:r>
                    </a:p>
                  </a:txBody>
                  <a:tcPr marL="80402" marR="80402" marT="40201" marB="4020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93A39"/>
                          </a:solidFill>
                        </a:rPr>
                        <a:t>Text here….</a:t>
                      </a:r>
                    </a:p>
                  </a:txBody>
                  <a:tcPr marL="80402" marR="80402" marT="40201" marB="4020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393A39"/>
                          </a:solidFill>
                        </a:rPr>
                        <a:t>Text here….</a:t>
                      </a:r>
                    </a:p>
                  </a:txBody>
                  <a:tcPr marL="80402" marR="80402" marT="40201" marB="4020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49094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0096254-4219-2F42-AF83-9EE112FD41BC}"/>
              </a:ext>
            </a:extLst>
          </p:cNvPr>
          <p:cNvSpPr txBox="1"/>
          <p:nvPr userDrawn="1"/>
        </p:nvSpPr>
        <p:spPr>
          <a:xfrm>
            <a:off x="2" y="6517181"/>
            <a:ext cx="1065801" cy="221215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fld id="{739491D2-F3CB-4837-A3AF-CDCCB7D47EB9}" type="slidenum">
              <a:rPr lang="en-US" sz="1100" b="0" i="0" smtClean="0">
                <a:solidFill>
                  <a:srgbClr val="393A39"/>
                </a:solidFill>
                <a:latin typeface="Georgia" panose="02040502050405020303" pitchFamily="18" charset="0"/>
              </a:rPr>
              <a:pPr algn="ctr"/>
              <a:t>‹nº›</a:t>
            </a:fld>
            <a:endParaRPr lang="en-US" sz="1100" b="0" i="0" dirty="0">
              <a:solidFill>
                <a:srgbClr val="393A39"/>
              </a:solidFill>
              <a:latin typeface="Georgia" panose="02040502050405020303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4A1155-E289-DE4A-909C-2A21E53C869D}"/>
              </a:ext>
            </a:extLst>
          </p:cNvPr>
          <p:cNvCxnSpPr>
            <a:cxnSpLocks/>
          </p:cNvCxnSpPr>
          <p:nvPr userDrawn="1"/>
        </p:nvCxnSpPr>
        <p:spPr>
          <a:xfrm>
            <a:off x="1065801" y="0"/>
            <a:ext cx="0" cy="685800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F442A7B-53E5-C444-9393-3257308EE0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023"/>
          <a:stretch/>
        </p:blipFill>
        <p:spPr>
          <a:xfrm>
            <a:off x="179138" y="143545"/>
            <a:ext cx="739286" cy="45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87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ld statemen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DFCD1B-C427-EB44-9295-E855B23C10DB}"/>
              </a:ext>
            </a:extLst>
          </p:cNvPr>
          <p:cNvSpPr/>
          <p:nvPr userDrawn="1"/>
        </p:nvSpPr>
        <p:spPr>
          <a:xfrm>
            <a:off x="1379470" y="340328"/>
            <a:ext cx="4207413" cy="6176362"/>
          </a:xfrm>
          <a:prstGeom prst="rect">
            <a:avLst/>
          </a:prstGeom>
          <a:solidFill>
            <a:srgbClr val="414D87"/>
          </a:solidFill>
          <a:ln w="127000" cap="rnd" cmpd="sng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667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4CD83192-959F-FA4E-9A1C-B3E779AB48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7352" y="1690995"/>
            <a:ext cx="3244850" cy="3854399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</a:rPr>
              <a:t>Example – </a:t>
            </a:r>
            <a:r>
              <a:rPr lang="en-US" sz="3200" b="1" dirty="0">
                <a:solidFill>
                  <a:schemeClr val="bg1"/>
                </a:solidFill>
              </a:rPr>
              <a:t>tailor your own content for pitches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DB1F52-4367-0D4D-8014-D1B51EA8FC54}"/>
              </a:ext>
            </a:extLst>
          </p:cNvPr>
          <p:cNvSpPr txBox="1"/>
          <p:nvPr userDrawn="1"/>
        </p:nvSpPr>
        <p:spPr>
          <a:xfrm>
            <a:off x="2" y="6517181"/>
            <a:ext cx="1065801" cy="221215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fld id="{739491D2-F3CB-4837-A3AF-CDCCB7D47EB9}" type="slidenum">
              <a:rPr lang="en-US" sz="1100" b="0" i="0" smtClean="0">
                <a:solidFill>
                  <a:srgbClr val="393A39"/>
                </a:solidFill>
                <a:latin typeface="Georgia" panose="02040502050405020303" pitchFamily="18" charset="0"/>
              </a:rPr>
              <a:pPr algn="ctr"/>
              <a:t>‹nº›</a:t>
            </a:fld>
            <a:endParaRPr lang="en-US" sz="1100" b="0" i="0" dirty="0">
              <a:solidFill>
                <a:srgbClr val="393A39"/>
              </a:solidFill>
              <a:latin typeface="Georgia" panose="02040502050405020303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ECF9A5-DE67-D643-A3CF-F52AE1E18308}"/>
              </a:ext>
            </a:extLst>
          </p:cNvPr>
          <p:cNvCxnSpPr>
            <a:cxnSpLocks/>
          </p:cNvCxnSpPr>
          <p:nvPr userDrawn="1"/>
        </p:nvCxnSpPr>
        <p:spPr>
          <a:xfrm>
            <a:off x="1065801" y="0"/>
            <a:ext cx="0" cy="685800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1A832E9-48D1-694A-B01D-69515F89C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023"/>
          <a:stretch/>
        </p:blipFill>
        <p:spPr>
          <a:xfrm>
            <a:off x="179138" y="143545"/>
            <a:ext cx="739286" cy="45833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910BEE-9B31-4FAF-8D52-46BAE69328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3275" y="340328"/>
            <a:ext cx="5921375" cy="617636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2"/>
                </a:solidFill>
              </a:defRPr>
            </a:lvl1pPr>
            <a:lvl2pPr>
              <a:defRPr sz="22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>
                <a:solidFill>
                  <a:srgbClr val="393A39"/>
                </a:solidFill>
              </a:defRPr>
            </a:lvl4pPr>
            <a:lvl5pPr>
              <a:defRPr>
                <a:solidFill>
                  <a:srgbClr val="393A39"/>
                </a:solidFill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2495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93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66" r:id="rId3"/>
    <p:sldLayoutId id="2147483872" r:id="rId4"/>
    <p:sldLayoutId id="2147483873" r:id="rId5"/>
    <p:sldLayoutId id="2147483874" r:id="rId6"/>
    <p:sldLayoutId id="2147483875" r:id="rId7"/>
    <p:sldLayoutId id="2147483800" r:id="rId8"/>
    <p:sldLayoutId id="2147483826" r:id="rId9"/>
    <p:sldLayoutId id="2147483871" r:id="rId10"/>
    <p:sldLayoutId id="2147483870" r:id="rId11"/>
    <p:sldLayoutId id="2147483868" r:id="rId12"/>
    <p:sldLayoutId id="2147483851" r:id="rId13"/>
    <p:sldLayoutId id="2147483869" r:id="rId14"/>
    <p:sldLayoutId id="2147483831" r:id="rId15"/>
    <p:sldLayoutId id="2147483876" r:id="rId16"/>
    <p:sldLayoutId id="2147483880" r:id="rId17"/>
    <p:sldLayoutId id="2147483881" r:id="rId18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rgbClr val="666666"/>
          </a:solidFill>
          <a:latin typeface="Century Gothic"/>
          <a:ea typeface="+mn-ea"/>
          <a:cs typeface="Century Gothic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rgbClr val="666666"/>
          </a:solidFill>
          <a:latin typeface="Century Gothic"/>
          <a:ea typeface="+mn-ea"/>
          <a:cs typeface="Century Gothic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rgbClr val="666666"/>
          </a:solidFill>
          <a:latin typeface="Century Gothic"/>
          <a:ea typeface="+mn-ea"/>
          <a:cs typeface="Century Gothic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rgbClr val="666666"/>
          </a:solidFill>
          <a:latin typeface="Century Gothic"/>
          <a:ea typeface="+mn-ea"/>
          <a:cs typeface="Century Gothic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rgbClr val="666666"/>
          </a:solidFill>
          <a:latin typeface="Century Gothic"/>
          <a:ea typeface="+mn-ea"/>
          <a:cs typeface="Century Gothic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84.emf"/><Relationship Id="rId7" Type="http://schemas.openxmlformats.org/officeDocument/2006/relationships/image" Target="../media/image88.emf"/><Relationship Id="rId12" Type="http://schemas.openxmlformats.org/officeDocument/2006/relationships/image" Target="../media/image9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7.emf"/><Relationship Id="rId11" Type="http://schemas.openxmlformats.org/officeDocument/2006/relationships/image" Target="../media/image92.emf"/><Relationship Id="rId5" Type="http://schemas.openxmlformats.org/officeDocument/2006/relationships/image" Target="../media/image86.emf"/><Relationship Id="rId10" Type="http://schemas.openxmlformats.org/officeDocument/2006/relationships/image" Target="../media/image91.emf"/><Relationship Id="rId4" Type="http://schemas.openxmlformats.org/officeDocument/2006/relationships/image" Target="../media/image85.emf"/><Relationship Id="rId9" Type="http://schemas.openxmlformats.org/officeDocument/2006/relationships/image" Target="../media/image9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4.emf"/><Relationship Id="rId5" Type="http://schemas.openxmlformats.org/officeDocument/2006/relationships/image" Target="../media/image103.emf"/><Relationship Id="rId4" Type="http://schemas.openxmlformats.org/officeDocument/2006/relationships/image" Target="../media/image10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8.emf"/><Relationship Id="rId5" Type="http://schemas.openxmlformats.org/officeDocument/2006/relationships/image" Target="../media/image107.emf"/><Relationship Id="rId4" Type="http://schemas.openxmlformats.org/officeDocument/2006/relationships/image" Target="../media/image10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6.jpg"/><Relationship Id="rId21" Type="http://schemas.openxmlformats.org/officeDocument/2006/relationships/image" Target="../media/image31.jpeg"/><Relationship Id="rId42" Type="http://schemas.openxmlformats.org/officeDocument/2006/relationships/image" Target="../media/image52.jpg"/><Relationship Id="rId47" Type="http://schemas.openxmlformats.org/officeDocument/2006/relationships/image" Target="../media/image57.jpg"/><Relationship Id="rId63" Type="http://schemas.openxmlformats.org/officeDocument/2006/relationships/image" Target="../media/image73.png"/><Relationship Id="rId68" Type="http://schemas.openxmlformats.org/officeDocument/2006/relationships/image" Target="../media/image78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29" Type="http://schemas.openxmlformats.org/officeDocument/2006/relationships/image" Target="../media/image39.jpg"/><Relationship Id="rId11" Type="http://schemas.openxmlformats.org/officeDocument/2006/relationships/image" Target="../media/image21.jpeg"/><Relationship Id="rId24" Type="http://schemas.openxmlformats.org/officeDocument/2006/relationships/image" Target="../media/image34.jpg"/><Relationship Id="rId32" Type="http://schemas.openxmlformats.org/officeDocument/2006/relationships/image" Target="../media/image42.png"/><Relationship Id="rId37" Type="http://schemas.openxmlformats.org/officeDocument/2006/relationships/image" Target="../media/image47.jpg"/><Relationship Id="rId40" Type="http://schemas.openxmlformats.org/officeDocument/2006/relationships/image" Target="../media/image50.png"/><Relationship Id="rId45" Type="http://schemas.openxmlformats.org/officeDocument/2006/relationships/image" Target="../media/image55.png"/><Relationship Id="rId53" Type="http://schemas.openxmlformats.org/officeDocument/2006/relationships/image" Target="../media/image63.jpg"/><Relationship Id="rId58" Type="http://schemas.openxmlformats.org/officeDocument/2006/relationships/image" Target="../media/image68.jpg"/><Relationship Id="rId66" Type="http://schemas.openxmlformats.org/officeDocument/2006/relationships/image" Target="../media/image76.png"/><Relationship Id="rId5" Type="http://schemas.openxmlformats.org/officeDocument/2006/relationships/image" Target="../media/image15.jpg"/><Relationship Id="rId61" Type="http://schemas.openxmlformats.org/officeDocument/2006/relationships/image" Target="../media/image71.png"/><Relationship Id="rId19" Type="http://schemas.openxmlformats.org/officeDocument/2006/relationships/image" Target="../media/image29.png"/><Relationship Id="rId14" Type="http://schemas.openxmlformats.org/officeDocument/2006/relationships/image" Target="../media/image24.jpg"/><Relationship Id="rId22" Type="http://schemas.openxmlformats.org/officeDocument/2006/relationships/image" Target="../media/image32.JPG"/><Relationship Id="rId27" Type="http://schemas.openxmlformats.org/officeDocument/2006/relationships/image" Target="../media/image37.png"/><Relationship Id="rId30" Type="http://schemas.openxmlformats.org/officeDocument/2006/relationships/image" Target="../media/image40.jpg"/><Relationship Id="rId35" Type="http://schemas.openxmlformats.org/officeDocument/2006/relationships/image" Target="../media/image45.png"/><Relationship Id="rId43" Type="http://schemas.openxmlformats.org/officeDocument/2006/relationships/image" Target="../media/image53.jpg"/><Relationship Id="rId48" Type="http://schemas.openxmlformats.org/officeDocument/2006/relationships/image" Target="../media/image58.jpg"/><Relationship Id="rId56" Type="http://schemas.openxmlformats.org/officeDocument/2006/relationships/image" Target="../media/image66.jpg"/><Relationship Id="rId64" Type="http://schemas.openxmlformats.org/officeDocument/2006/relationships/image" Target="../media/image74.jpg"/><Relationship Id="rId69" Type="http://schemas.openxmlformats.org/officeDocument/2006/relationships/image" Target="../media/image79.jpg"/><Relationship Id="rId8" Type="http://schemas.openxmlformats.org/officeDocument/2006/relationships/image" Target="../media/image18.png"/><Relationship Id="rId51" Type="http://schemas.openxmlformats.org/officeDocument/2006/relationships/image" Target="../media/image61.jpg"/><Relationship Id="rId3" Type="http://schemas.openxmlformats.org/officeDocument/2006/relationships/image" Target="../media/image13.png"/><Relationship Id="rId12" Type="http://schemas.openxmlformats.org/officeDocument/2006/relationships/image" Target="../media/image22.jpe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33" Type="http://schemas.openxmlformats.org/officeDocument/2006/relationships/image" Target="../media/image43.png"/><Relationship Id="rId38" Type="http://schemas.openxmlformats.org/officeDocument/2006/relationships/image" Target="../media/image48.jpg"/><Relationship Id="rId46" Type="http://schemas.openxmlformats.org/officeDocument/2006/relationships/image" Target="../media/image56.png"/><Relationship Id="rId59" Type="http://schemas.openxmlformats.org/officeDocument/2006/relationships/image" Target="../media/image69.png"/><Relationship Id="rId67" Type="http://schemas.openxmlformats.org/officeDocument/2006/relationships/image" Target="../media/image77.jpg"/><Relationship Id="rId20" Type="http://schemas.openxmlformats.org/officeDocument/2006/relationships/image" Target="../media/image30.jpg"/><Relationship Id="rId41" Type="http://schemas.openxmlformats.org/officeDocument/2006/relationships/image" Target="../media/image51.png"/><Relationship Id="rId54" Type="http://schemas.openxmlformats.org/officeDocument/2006/relationships/image" Target="../media/image64.png"/><Relationship Id="rId62" Type="http://schemas.openxmlformats.org/officeDocument/2006/relationships/image" Target="../media/image72.jpeg"/><Relationship Id="rId70" Type="http://schemas.openxmlformats.org/officeDocument/2006/relationships/image" Target="../media/image80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15" Type="http://schemas.openxmlformats.org/officeDocument/2006/relationships/image" Target="../media/image25.png"/><Relationship Id="rId23" Type="http://schemas.openxmlformats.org/officeDocument/2006/relationships/image" Target="../media/image33.jpg"/><Relationship Id="rId28" Type="http://schemas.openxmlformats.org/officeDocument/2006/relationships/image" Target="../media/image38.jpg"/><Relationship Id="rId36" Type="http://schemas.openxmlformats.org/officeDocument/2006/relationships/image" Target="../media/image46.png"/><Relationship Id="rId49" Type="http://schemas.openxmlformats.org/officeDocument/2006/relationships/image" Target="../media/image59.jpg"/><Relationship Id="rId57" Type="http://schemas.openxmlformats.org/officeDocument/2006/relationships/image" Target="../media/image67.jpg"/><Relationship Id="rId10" Type="http://schemas.openxmlformats.org/officeDocument/2006/relationships/image" Target="../media/image20.png"/><Relationship Id="rId31" Type="http://schemas.openxmlformats.org/officeDocument/2006/relationships/image" Target="../media/image41.jpg"/><Relationship Id="rId44" Type="http://schemas.openxmlformats.org/officeDocument/2006/relationships/image" Target="../media/image54.jpg"/><Relationship Id="rId52" Type="http://schemas.openxmlformats.org/officeDocument/2006/relationships/image" Target="../media/image62.jpg"/><Relationship Id="rId60" Type="http://schemas.openxmlformats.org/officeDocument/2006/relationships/image" Target="../media/image70.png"/><Relationship Id="rId65" Type="http://schemas.openxmlformats.org/officeDocument/2006/relationships/image" Target="../media/image7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3" Type="http://schemas.openxmlformats.org/officeDocument/2006/relationships/image" Target="../media/image23.jpeg"/><Relationship Id="rId18" Type="http://schemas.openxmlformats.org/officeDocument/2006/relationships/image" Target="../media/image28.jpg"/><Relationship Id="rId39" Type="http://schemas.openxmlformats.org/officeDocument/2006/relationships/image" Target="../media/image49.jpg"/><Relationship Id="rId34" Type="http://schemas.openxmlformats.org/officeDocument/2006/relationships/image" Target="../media/image44.jpg"/><Relationship Id="rId50" Type="http://schemas.openxmlformats.org/officeDocument/2006/relationships/image" Target="../media/image60.jpg"/><Relationship Id="rId55" Type="http://schemas.openxmlformats.org/officeDocument/2006/relationships/image" Target="../media/image6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2753B4-DD52-B544-80A9-7515817D3732}"/>
              </a:ext>
            </a:extLst>
          </p:cNvPr>
          <p:cNvSpPr txBox="1">
            <a:spLocks/>
          </p:cNvSpPr>
          <p:nvPr/>
        </p:nvSpPr>
        <p:spPr>
          <a:xfrm>
            <a:off x="5724019" y="1777220"/>
            <a:ext cx="5848839" cy="3477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lvl="0" fontAlgn="auto">
              <a:spcBef>
                <a:spcPts val="1333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666666"/>
                </a:solidFill>
              </a:rPr>
              <a:t>Call for Ideas 2020 Webinar</a:t>
            </a:r>
          </a:p>
          <a:p>
            <a:pPr lvl="0" fontAlgn="auto">
              <a:spcBef>
                <a:spcPts val="1333"/>
              </a:spcBef>
              <a:spcAft>
                <a:spcPts val="0"/>
              </a:spcAft>
            </a:pPr>
            <a:r>
              <a:rPr lang="pt-BR" sz="2800" dirty="0">
                <a:solidFill>
                  <a:srgbClr val="666666"/>
                </a:solidFill>
              </a:rPr>
              <a:t>26 de Novembro, 2019</a:t>
            </a:r>
            <a:r>
              <a:rPr lang="pt-BR" sz="3600" dirty="0">
                <a:solidFill>
                  <a:srgbClr val="666666"/>
                </a:solidFill>
              </a:rPr>
              <a:t/>
            </a:r>
            <a:br>
              <a:rPr lang="pt-BR" sz="3600" dirty="0">
                <a:solidFill>
                  <a:srgbClr val="666666"/>
                </a:solidFill>
              </a:rPr>
            </a:br>
            <a:endParaRPr lang="pt-BR" sz="3600" dirty="0">
              <a:solidFill>
                <a:srgbClr val="666666"/>
              </a:solidFill>
            </a:endParaRPr>
          </a:p>
          <a:p>
            <a:pPr lvl="0" fontAlgn="auto">
              <a:spcBef>
                <a:spcPts val="1333"/>
              </a:spcBef>
              <a:spcAft>
                <a:spcPts val="0"/>
              </a:spcAft>
            </a:pPr>
            <a:r>
              <a:rPr lang="en-US" sz="2000" dirty="0">
                <a:solidFill>
                  <a:srgbClr val="666666"/>
                </a:solidFill>
                <a:ea typeface="+mn-ea"/>
              </a:rPr>
              <a:t>Tatiana Alves, </a:t>
            </a:r>
          </a:p>
          <a:p>
            <a:pPr lvl="0" fontAlgn="auto">
              <a:spcBef>
                <a:spcPts val="1333"/>
              </a:spcBef>
              <a:spcAft>
                <a:spcPts val="0"/>
              </a:spcAft>
            </a:pPr>
            <a:r>
              <a:rPr lang="en-US" sz="2000" dirty="0" err="1">
                <a:solidFill>
                  <a:srgbClr val="666666"/>
                </a:solidFill>
                <a:ea typeface="+mn-ea"/>
              </a:rPr>
              <a:t>Líder</a:t>
            </a:r>
            <a:r>
              <a:rPr lang="en-US" sz="2000" dirty="0">
                <a:solidFill>
                  <a:srgbClr val="666666"/>
                </a:solidFill>
                <a:ea typeface="+mn-ea"/>
              </a:rPr>
              <a:t> </a:t>
            </a:r>
            <a:r>
              <a:rPr lang="en-US" sz="2000" dirty="0" err="1">
                <a:solidFill>
                  <a:srgbClr val="666666"/>
                </a:solidFill>
                <a:ea typeface="+mn-ea"/>
              </a:rPr>
              <a:t>Programa</a:t>
            </a:r>
            <a:r>
              <a:rPr lang="en-US" sz="2000" dirty="0">
                <a:solidFill>
                  <a:srgbClr val="666666"/>
                </a:solidFill>
                <a:ea typeface="+mn-ea"/>
              </a:rPr>
              <a:t> Brasil – The Lab</a:t>
            </a:r>
            <a:endParaRPr lang="en-US" sz="2000" i="1" dirty="0">
              <a:solidFill>
                <a:srgbClr val="666666"/>
              </a:solidFill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331BA-F1EC-174D-A082-60814774BE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730" y="2129163"/>
            <a:ext cx="3115383" cy="227291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D3B219-42A1-454F-A87C-87A9F43DAA12}"/>
              </a:ext>
            </a:extLst>
          </p:cNvPr>
          <p:cNvCxnSpPr/>
          <p:nvPr/>
        </p:nvCxnSpPr>
        <p:spPr>
          <a:xfrm>
            <a:off x="5239670" y="1724429"/>
            <a:ext cx="0" cy="347771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60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B2ECED7-A7C9-B64D-A885-8E292BBAE0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3999" y="2930525"/>
            <a:ext cx="9477375" cy="1174942"/>
          </a:xfrm>
        </p:spPr>
        <p:txBody>
          <a:bodyPr/>
          <a:lstStyle/>
          <a:p>
            <a:r>
              <a:rPr lang="en-US" sz="5400" b="1" dirty="0" err="1"/>
              <a:t>Êxito</a:t>
            </a:r>
            <a:r>
              <a:rPr lang="en-US" sz="5400" b="1" dirty="0"/>
              <a:t> &amp; </a:t>
            </a:r>
            <a:r>
              <a:rPr lang="en-US" sz="5400" b="1" dirty="0" err="1"/>
              <a:t>I</a:t>
            </a:r>
            <a:r>
              <a:rPr lang="en-US" sz="5400" dirty="0" err="1"/>
              <a:t>mpacto</a:t>
            </a:r>
            <a:r>
              <a:rPr lang="en-US" sz="5400" dirty="0"/>
              <a:t> </a:t>
            </a:r>
            <a:r>
              <a:rPr lang="en-US" sz="5400" dirty="0" err="1"/>
              <a:t>até</a:t>
            </a:r>
            <a:r>
              <a:rPr lang="en-US" sz="5400" dirty="0"/>
              <a:t> </a:t>
            </a:r>
            <a:r>
              <a:rPr lang="en-US" sz="5400" dirty="0" err="1"/>
              <a:t>hoje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410563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5B165B7-E3D9-D74C-A2DE-1E3FFC9E431E}"/>
              </a:ext>
            </a:extLst>
          </p:cNvPr>
          <p:cNvSpPr/>
          <p:nvPr/>
        </p:nvSpPr>
        <p:spPr>
          <a:xfrm>
            <a:off x="6679259" y="7842807"/>
            <a:ext cx="12191999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2903D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26DE53-B165-E246-8FBB-F80D540AAC9E}"/>
              </a:ext>
            </a:extLst>
          </p:cNvPr>
          <p:cNvSpPr txBox="1"/>
          <p:nvPr/>
        </p:nvSpPr>
        <p:spPr>
          <a:xfrm>
            <a:off x="7507369" y="3556917"/>
            <a:ext cx="1428624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414D87"/>
                </a:solidFill>
                <a:latin typeface="+mj-lt"/>
              </a:rPr>
              <a:t>Eficiência</a:t>
            </a:r>
            <a:r>
              <a:rPr lang="en-US" sz="1600" dirty="0">
                <a:solidFill>
                  <a:srgbClr val="414D87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414D87"/>
                </a:solidFill>
                <a:latin typeface="+mj-lt"/>
              </a:rPr>
              <a:t>Energética</a:t>
            </a:r>
            <a:endParaRPr lang="en-US" sz="1600" dirty="0">
              <a:solidFill>
                <a:srgbClr val="414D87"/>
              </a:solidFill>
              <a:latin typeface="+mj-lt"/>
            </a:endParaRPr>
          </a:p>
          <a:p>
            <a:pPr algn="ctr"/>
            <a:r>
              <a:rPr lang="en-US" sz="2000" b="1" dirty="0">
                <a:solidFill>
                  <a:srgbClr val="414D87"/>
                </a:solidFill>
                <a:latin typeface="Century Gothic"/>
              </a:rPr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108F31-75D1-3F4A-B79E-096FDB5182C9}"/>
              </a:ext>
            </a:extLst>
          </p:cNvPr>
          <p:cNvSpPr txBox="1"/>
          <p:nvPr/>
        </p:nvSpPr>
        <p:spPr>
          <a:xfrm>
            <a:off x="655146" y="3556917"/>
            <a:ext cx="1428623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414D87"/>
                </a:solidFill>
                <a:latin typeface="+mj-lt"/>
              </a:rPr>
              <a:t>Energia</a:t>
            </a:r>
            <a:r>
              <a:rPr lang="en-US" sz="1600" dirty="0">
                <a:solidFill>
                  <a:srgbClr val="414D87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414D87"/>
                </a:solidFill>
                <a:latin typeface="+mj-lt"/>
              </a:rPr>
              <a:t>Renovável</a:t>
            </a:r>
            <a:endParaRPr lang="en-US" sz="1600" dirty="0">
              <a:solidFill>
                <a:srgbClr val="414D87"/>
              </a:solidFill>
              <a:latin typeface="+mj-lt"/>
            </a:endParaRPr>
          </a:p>
          <a:p>
            <a:pPr algn="ctr"/>
            <a:r>
              <a:rPr lang="en-US" sz="2000" b="1" dirty="0">
                <a:solidFill>
                  <a:srgbClr val="414D87"/>
                </a:solidFill>
                <a:latin typeface="+mn-lt"/>
              </a:rPr>
              <a:t>19</a:t>
            </a:r>
            <a:endParaRPr lang="en-US" sz="2000" b="1" dirty="0">
              <a:solidFill>
                <a:srgbClr val="414D87"/>
              </a:solidFill>
              <a:highlight>
                <a:srgbClr val="FFFF00"/>
              </a:highlight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2B1628-911A-4940-AE8E-CC83CA47D8A9}"/>
              </a:ext>
            </a:extLst>
          </p:cNvPr>
          <p:cNvSpPr txBox="1"/>
          <p:nvPr/>
        </p:nvSpPr>
        <p:spPr>
          <a:xfrm>
            <a:off x="2322556" y="3556917"/>
            <a:ext cx="1517723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414D87"/>
                </a:solidFill>
                <a:latin typeface="+mj-lt"/>
              </a:rPr>
              <a:t>Cidades</a:t>
            </a:r>
            <a:r>
              <a:rPr lang="en-US" sz="1600" dirty="0">
                <a:solidFill>
                  <a:srgbClr val="414D87"/>
                </a:solidFill>
                <a:latin typeface="+mj-lt"/>
              </a:rPr>
              <a:t> &amp;</a:t>
            </a:r>
          </a:p>
          <a:p>
            <a:pPr algn="ctr"/>
            <a:r>
              <a:rPr lang="en-US" sz="1600" dirty="0" err="1">
                <a:solidFill>
                  <a:srgbClr val="414D87"/>
                </a:solidFill>
                <a:latin typeface="+mj-lt"/>
              </a:rPr>
              <a:t>Transporte</a:t>
            </a:r>
            <a:endParaRPr lang="en-US" sz="1600" dirty="0">
              <a:solidFill>
                <a:srgbClr val="414D87"/>
              </a:solidFill>
              <a:latin typeface="+mj-lt"/>
            </a:endParaRPr>
          </a:p>
          <a:p>
            <a:pPr algn="ctr"/>
            <a:r>
              <a:rPr lang="en-US" sz="2000" b="1" dirty="0">
                <a:solidFill>
                  <a:srgbClr val="414D87"/>
                </a:solidFill>
                <a:latin typeface="Century Gothic"/>
              </a:rPr>
              <a:t>18</a:t>
            </a:r>
            <a:endParaRPr lang="en-US" sz="2000" b="1" dirty="0">
              <a:solidFill>
                <a:srgbClr val="414D87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8A468E-8853-C142-BBF3-53215758A489}"/>
              </a:ext>
            </a:extLst>
          </p:cNvPr>
          <p:cNvSpPr txBox="1"/>
          <p:nvPr/>
        </p:nvSpPr>
        <p:spPr>
          <a:xfrm>
            <a:off x="5860034" y="3556917"/>
            <a:ext cx="1428624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414D87"/>
                </a:solidFill>
                <a:latin typeface="+mj-lt"/>
              </a:rPr>
              <a:t>Risco</a:t>
            </a:r>
            <a:r>
              <a:rPr lang="en-US" sz="1600" dirty="0">
                <a:solidFill>
                  <a:srgbClr val="414D87"/>
                </a:solidFill>
                <a:latin typeface="+mj-lt"/>
              </a:rPr>
              <a:t> </a:t>
            </a:r>
          </a:p>
          <a:p>
            <a:pPr algn="ctr"/>
            <a:r>
              <a:rPr lang="en-US" sz="1600" dirty="0" err="1">
                <a:solidFill>
                  <a:srgbClr val="414D87"/>
                </a:solidFill>
                <a:latin typeface="+mj-lt"/>
              </a:rPr>
              <a:t>Climático</a:t>
            </a:r>
            <a:endParaRPr lang="en-US" sz="1600" dirty="0">
              <a:solidFill>
                <a:srgbClr val="414D87"/>
              </a:solidFill>
              <a:latin typeface="+mj-lt"/>
            </a:endParaRPr>
          </a:p>
          <a:p>
            <a:pPr algn="ctr"/>
            <a:r>
              <a:rPr lang="en-US" sz="2000" b="1" dirty="0">
                <a:solidFill>
                  <a:srgbClr val="414D87"/>
                </a:solidFill>
                <a:latin typeface="Century Gothic"/>
              </a:rPr>
              <a:t>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1EF098-1983-8240-8F96-00306BD8FAA9}"/>
              </a:ext>
            </a:extLst>
          </p:cNvPr>
          <p:cNvSpPr txBox="1"/>
          <p:nvPr/>
        </p:nvSpPr>
        <p:spPr>
          <a:xfrm>
            <a:off x="3884660" y="3556917"/>
            <a:ext cx="1863388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414D87"/>
                </a:solidFill>
                <a:latin typeface="+mj-lt"/>
              </a:rPr>
              <a:t>Água</a:t>
            </a:r>
            <a:r>
              <a:rPr lang="en-US" sz="1600" dirty="0">
                <a:solidFill>
                  <a:srgbClr val="414D87"/>
                </a:solidFill>
                <a:latin typeface="+mj-lt"/>
              </a:rPr>
              <a:t>, </a:t>
            </a:r>
            <a:r>
              <a:rPr lang="en-US" sz="1600" dirty="0" err="1">
                <a:solidFill>
                  <a:srgbClr val="414D87"/>
                </a:solidFill>
                <a:latin typeface="+mj-lt"/>
              </a:rPr>
              <a:t>Uso</a:t>
            </a:r>
            <a:r>
              <a:rPr lang="en-US" sz="1600" dirty="0">
                <a:solidFill>
                  <a:srgbClr val="414D87"/>
                </a:solidFill>
                <a:latin typeface="+mj-lt"/>
              </a:rPr>
              <a:t> da Terra &amp; </a:t>
            </a:r>
            <a:r>
              <a:rPr lang="en-US" sz="1600" dirty="0" err="1">
                <a:solidFill>
                  <a:srgbClr val="414D87"/>
                </a:solidFill>
                <a:latin typeface="+mj-lt"/>
              </a:rPr>
              <a:t>Agricultura</a:t>
            </a:r>
            <a:endParaRPr lang="en-US" sz="1600" dirty="0">
              <a:solidFill>
                <a:srgbClr val="414D87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414D87"/>
                </a:solidFill>
                <a:latin typeface="Century Gothic"/>
              </a:rPr>
              <a:t>11</a:t>
            </a:r>
            <a:endParaRPr lang="en-US" sz="2000" b="1" dirty="0">
              <a:solidFill>
                <a:srgbClr val="414D87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CA0D88-06F0-874A-BE3A-8617D9E6EC05}"/>
              </a:ext>
            </a:extLst>
          </p:cNvPr>
          <p:cNvSpPr txBox="1"/>
          <p:nvPr/>
        </p:nvSpPr>
        <p:spPr>
          <a:xfrm>
            <a:off x="9005476" y="3556917"/>
            <a:ext cx="1428624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414D87"/>
                </a:solidFill>
                <a:latin typeface="+mj-lt"/>
              </a:rPr>
              <a:t>Acesso</a:t>
            </a:r>
            <a:r>
              <a:rPr lang="en-US" sz="1600" dirty="0">
                <a:solidFill>
                  <a:srgbClr val="414D87"/>
                </a:solidFill>
                <a:latin typeface="+mj-lt"/>
              </a:rPr>
              <a:t> à </a:t>
            </a:r>
            <a:r>
              <a:rPr lang="en-US" sz="1600" dirty="0" err="1">
                <a:solidFill>
                  <a:srgbClr val="414D87"/>
                </a:solidFill>
                <a:latin typeface="+mj-lt"/>
              </a:rPr>
              <a:t>energia</a:t>
            </a:r>
            <a:endParaRPr lang="en-US" sz="1600" dirty="0">
              <a:solidFill>
                <a:srgbClr val="414D87"/>
              </a:solidFill>
              <a:latin typeface="+mj-lt"/>
            </a:endParaRPr>
          </a:p>
          <a:p>
            <a:pPr algn="ctr"/>
            <a:r>
              <a:rPr lang="en-US" sz="2000" b="1" dirty="0">
                <a:solidFill>
                  <a:srgbClr val="414D87"/>
                </a:solidFill>
                <a:latin typeface="+mj-lt"/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56554-4A9F-BE42-BF3A-2B1450653357}"/>
              </a:ext>
            </a:extLst>
          </p:cNvPr>
          <p:cNvSpPr txBox="1"/>
          <p:nvPr/>
        </p:nvSpPr>
        <p:spPr>
          <a:xfrm>
            <a:off x="724780" y="5729944"/>
            <a:ext cx="126716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414D87"/>
                </a:solidFill>
                <a:latin typeface="+mj-lt"/>
              </a:rPr>
              <a:t>Ásia</a:t>
            </a:r>
            <a:r>
              <a:rPr lang="en-US" sz="1600" dirty="0">
                <a:solidFill>
                  <a:srgbClr val="414D87"/>
                </a:solidFill>
                <a:latin typeface="+mj-lt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414D87"/>
                </a:solidFill>
                <a:latin typeface="+mj-lt"/>
              </a:rPr>
              <a:t>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6AE845-9246-2E46-924B-8425FD8AF771}"/>
              </a:ext>
            </a:extLst>
          </p:cNvPr>
          <p:cNvSpPr txBox="1"/>
          <p:nvPr/>
        </p:nvSpPr>
        <p:spPr>
          <a:xfrm>
            <a:off x="2137232" y="5729944"/>
            <a:ext cx="188836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414D87"/>
                </a:solidFill>
                <a:latin typeface="+mj-lt"/>
              </a:rPr>
              <a:t>América</a:t>
            </a:r>
            <a:r>
              <a:rPr lang="en-US" sz="1600" dirty="0">
                <a:solidFill>
                  <a:srgbClr val="414D87"/>
                </a:solidFill>
                <a:latin typeface="+mj-lt"/>
              </a:rPr>
              <a:t> Latina </a:t>
            </a:r>
            <a:r>
              <a:rPr lang="en-US" sz="2000" b="1" dirty="0">
                <a:solidFill>
                  <a:srgbClr val="414D87"/>
                </a:solidFill>
                <a:latin typeface="+mj-lt"/>
              </a:rPr>
              <a:t>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CE842E-C60C-7746-9F3F-98395A329284}"/>
              </a:ext>
            </a:extLst>
          </p:cNvPr>
          <p:cNvSpPr txBox="1"/>
          <p:nvPr/>
        </p:nvSpPr>
        <p:spPr>
          <a:xfrm>
            <a:off x="4101414" y="5729944"/>
            <a:ext cx="142988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414D87"/>
                </a:solidFill>
                <a:latin typeface="+mj-lt"/>
              </a:rPr>
              <a:t>África</a:t>
            </a:r>
            <a:r>
              <a:rPr lang="en-US" sz="1600" dirty="0">
                <a:solidFill>
                  <a:srgbClr val="414D87"/>
                </a:solidFill>
                <a:latin typeface="+mj-lt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414D87"/>
                </a:solidFill>
                <a:latin typeface="+mj-lt"/>
              </a:rPr>
              <a:t>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852950-62AF-5345-8344-46F20ED34B87}"/>
              </a:ext>
            </a:extLst>
          </p:cNvPr>
          <p:cNvSpPr txBox="1"/>
          <p:nvPr/>
        </p:nvSpPr>
        <p:spPr>
          <a:xfrm>
            <a:off x="6021069" y="5729944"/>
            <a:ext cx="109729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414D87"/>
                </a:solidFill>
                <a:latin typeface="+mj-lt"/>
              </a:rPr>
              <a:t>Global</a:t>
            </a:r>
          </a:p>
          <a:p>
            <a:pPr algn="ctr"/>
            <a:r>
              <a:rPr lang="en-US" sz="2000" b="1" dirty="0">
                <a:solidFill>
                  <a:srgbClr val="414D87"/>
                </a:solidFill>
                <a:latin typeface="+mj-lt"/>
              </a:rPr>
              <a:t>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602D92-F0C0-654F-B332-DF303A89F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197" y="2877066"/>
            <a:ext cx="514330" cy="5934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DE8762-28F3-FC4F-94CA-428C8967D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374" y="2932435"/>
            <a:ext cx="538089" cy="5380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DC0ECC-E3AC-4C49-A9D7-604412C0B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246" y="3038724"/>
            <a:ext cx="584200" cy="431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FB2E43-F645-E542-8E2C-5CE9F48AD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513" y="5028020"/>
            <a:ext cx="947343" cy="6566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F2FBD3-2FCE-FD45-B5D4-EF06DD5896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1814" y="4956492"/>
            <a:ext cx="639206" cy="7282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7E1042-A819-6941-8AC4-5FE669B9A4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1069" y="5036291"/>
            <a:ext cx="514330" cy="5934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35B32C-48F9-474A-BBE6-C828B4BECB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7310" y="3111798"/>
            <a:ext cx="538089" cy="3587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894439-8B39-8A49-8A68-0957CFE1BD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3293" y="2990410"/>
            <a:ext cx="316776" cy="4801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1C6591-82E2-FB4E-B43A-775EFA5B2D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6915" y="2990410"/>
            <a:ext cx="285746" cy="4801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EE1262-94AF-CE4E-AE41-2982A8A40B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2988" y="5091243"/>
            <a:ext cx="593458" cy="5934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372DF86-1E6F-4F86-BA3A-72A63F3CDD2E}"/>
              </a:ext>
            </a:extLst>
          </p:cNvPr>
          <p:cNvSpPr/>
          <p:nvPr/>
        </p:nvSpPr>
        <p:spPr>
          <a:xfrm>
            <a:off x="644051" y="2266884"/>
            <a:ext cx="41649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accent6"/>
                </a:solidFill>
                <a:latin typeface="Century Gothic" panose="020B0502020202020204" pitchFamily="34" charset="0"/>
              </a:rPr>
              <a:t>Número</a:t>
            </a:r>
            <a:r>
              <a:rPr lang="en-US" sz="2000" dirty="0">
                <a:solidFill>
                  <a:schemeClr val="accent6"/>
                </a:solidFill>
                <a:latin typeface="Century Gothic" panose="020B0502020202020204" pitchFamily="34" charset="0"/>
              </a:rPr>
              <a:t> de </a:t>
            </a:r>
            <a:r>
              <a:rPr lang="en-US" sz="2000" dirty="0" err="1">
                <a:solidFill>
                  <a:schemeClr val="accent6"/>
                </a:solidFill>
                <a:latin typeface="Century Gothic" panose="020B0502020202020204" pitchFamily="34" charset="0"/>
              </a:rPr>
              <a:t>instrumentos</a:t>
            </a:r>
            <a:r>
              <a:rPr lang="en-US" sz="2000" dirty="0">
                <a:solidFill>
                  <a:schemeClr val="accent6"/>
                </a:solidFill>
                <a:latin typeface="Century Gothic" panose="020B0502020202020204" pitchFamily="34" charset="0"/>
              </a:rPr>
              <a:t> do Lab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E551B8C3-5CC7-F347-AB0F-37B4BF5CC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2800" dirty="0" err="1">
                <a:solidFill>
                  <a:schemeClr val="accent6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Desde</a:t>
            </a:r>
            <a:r>
              <a:rPr lang="en-US" altLang="en-US" sz="2800" dirty="0">
                <a:solidFill>
                  <a:schemeClr val="accent6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 2014, o Lab </a:t>
            </a:r>
            <a:r>
              <a:rPr lang="en-US" altLang="en-US" sz="2800" dirty="0" err="1">
                <a:solidFill>
                  <a:schemeClr val="accent6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lançou</a:t>
            </a:r>
            <a:r>
              <a:rPr lang="en-US" altLang="en-US" sz="2800" dirty="0">
                <a:solidFill>
                  <a:schemeClr val="accent6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 41 </a:t>
            </a:r>
            <a:r>
              <a:rPr lang="en-US" altLang="en-US" sz="2800" dirty="0" err="1">
                <a:solidFill>
                  <a:schemeClr val="accent6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soluções</a:t>
            </a:r>
            <a:r>
              <a:rPr lang="en-US" altLang="en-US" sz="2800" dirty="0">
                <a:solidFill>
                  <a:schemeClr val="accent6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 que </a:t>
            </a:r>
            <a:r>
              <a:rPr lang="en-US" altLang="en-US" sz="2800" dirty="0" err="1" smtClean="0">
                <a:solidFill>
                  <a:schemeClr val="accent6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superam</a:t>
            </a:r>
            <a:r>
              <a:rPr lang="en-US" altLang="en-US" sz="2800" dirty="0" smtClean="0">
                <a:solidFill>
                  <a:schemeClr val="accent6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6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barreiras</a:t>
            </a:r>
            <a:r>
              <a:rPr lang="en-US" altLang="en-US" sz="2800" dirty="0">
                <a:solidFill>
                  <a:schemeClr val="accent6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 de </a:t>
            </a:r>
            <a:r>
              <a:rPr lang="en-US" altLang="en-US" sz="2800" dirty="0" err="1">
                <a:solidFill>
                  <a:schemeClr val="accent6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investimento</a:t>
            </a:r>
            <a:r>
              <a:rPr lang="en-US" altLang="en-US" sz="2800" dirty="0">
                <a:solidFill>
                  <a:schemeClr val="accent6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6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nos</a:t>
            </a:r>
            <a:r>
              <a:rPr lang="en-US" altLang="en-US" sz="2800" dirty="0">
                <a:solidFill>
                  <a:schemeClr val="accent6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altLang="en-US" sz="2800" dirty="0" err="1">
                <a:solidFill>
                  <a:srgbClr val="DE7339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setores</a:t>
            </a:r>
            <a:r>
              <a:rPr lang="en-US" altLang="en-US" sz="2800" dirty="0">
                <a:solidFill>
                  <a:srgbClr val="DE7339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 e </a:t>
            </a:r>
            <a:r>
              <a:rPr lang="en-US" altLang="en-US" sz="2800" dirty="0" err="1">
                <a:solidFill>
                  <a:srgbClr val="DE7339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regiões</a:t>
            </a:r>
            <a:r>
              <a:rPr lang="en-US" altLang="en-US" sz="2800" dirty="0">
                <a:solidFill>
                  <a:srgbClr val="DE7339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altLang="en-US" sz="2800" dirty="0" err="1">
                <a:solidFill>
                  <a:srgbClr val="DE7339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mais</a:t>
            </a:r>
            <a:r>
              <a:rPr lang="en-US" altLang="en-US" sz="2800" dirty="0">
                <a:solidFill>
                  <a:srgbClr val="DE7339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altLang="en-US" sz="2800" dirty="0" err="1">
                <a:solidFill>
                  <a:srgbClr val="DE7339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críticos</a:t>
            </a:r>
            <a:r>
              <a:rPr lang="en-US" altLang="en-US" sz="2800" dirty="0">
                <a:solidFill>
                  <a:srgbClr val="DE7339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altLang="en-US" sz="2800" dirty="0">
                <a:solidFill>
                  <a:schemeClr val="accent6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para </a:t>
            </a:r>
            <a:r>
              <a:rPr lang="en-US" altLang="en-US" sz="2800" dirty="0" err="1">
                <a:solidFill>
                  <a:schemeClr val="accent6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ações</a:t>
            </a:r>
            <a:r>
              <a:rPr lang="en-US" altLang="en-US" sz="2800" dirty="0">
                <a:solidFill>
                  <a:schemeClr val="accent6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 de </a:t>
            </a:r>
            <a:r>
              <a:rPr lang="en-US" altLang="en-US" sz="2800" dirty="0" err="1">
                <a:solidFill>
                  <a:schemeClr val="accent6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mudanças</a:t>
            </a:r>
            <a:r>
              <a:rPr lang="en-US" altLang="en-US" sz="2800" dirty="0">
                <a:solidFill>
                  <a:schemeClr val="accent6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6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climáticas</a:t>
            </a:r>
            <a:r>
              <a:rPr lang="en-US" dirty="0">
                <a:solidFill>
                  <a:srgbClr val="424E83"/>
                </a:solidFill>
              </a:rPr>
              <a:t/>
            </a:r>
            <a:br>
              <a:rPr lang="en-US" dirty="0">
                <a:solidFill>
                  <a:srgbClr val="424E83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43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0589B4D-E8AB-5948-8928-94BFC87CF4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465" y="392022"/>
            <a:ext cx="11432504" cy="612695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36BE15-5B08-1544-884D-AC685331C993}"/>
              </a:ext>
            </a:extLst>
          </p:cNvPr>
          <p:cNvSpPr txBox="1"/>
          <p:nvPr/>
        </p:nvSpPr>
        <p:spPr>
          <a:xfrm>
            <a:off x="715119" y="692052"/>
            <a:ext cx="4904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US$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1,9 bi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A6B8D1-555C-BF44-87C4-5493DB309F68}"/>
              </a:ext>
            </a:extLst>
          </p:cNvPr>
          <p:cNvSpPr txBox="1"/>
          <p:nvPr/>
        </p:nvSpPr>
        <p:spPr>
          <a:xfrm>
            <a:off x="5200565" y="367358"/>
            <a:ext cx="650678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Mobilizados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por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</a:t>
            </a:r>
            <a:b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instrumentos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ações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climáticas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países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desenvolvimento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C9EBD8-8E73-B640-9A94-342C15FE9628}"/>
              </a:ext>
            </a:extLst>
          </p:cNvPr>
          <p:cNvSpPr txBox="1"/>
          <p:nvPr/>
        </p:nvSpPr>
        <p:spPr>
          <a:xfrm>
            <a:off x="715119" y="2788334"/>
            <a:ext cx="4485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US$320+ mi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C159F-978D-CC46-A978-3077AEA037A5}"/>
              </a:ext>
            </a:extLst>
          </p:cNvPr>
          <p:cNvSpPr txBox="1"/>
          <p:nvPr/>
        </p:nvSpPr>
        <p:spPr>
          <a:xfrm>
            <a:off x="715119" y="3777872"/>
            <a:ext cx="51097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FFFFFF"/>
                </a:solidFill>
                <a:latin typeface="Century Gothic"/>
              </a:rPr>
              <a:t>Investidos</a:t>
            </a:r>
            <a:r>
              <a:rPr lang="en-US" sz="2200" b="1" dirty="0">
                <a:solidFill>
                  <a:srgbClr val="FFFFFF"/>
                </a:solidFill>
                <a:latin typeface="Century Gothic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Century Gothic"/>
              </a:rPr>
              <a:t>por</a:t>
            </a:r>
            <a:r>
              <a:rPr lang="en-US" sz="2200" b="1" dirty="0">
                <a:solidFill>
                  <a:srgbClr val="FFFFFF"/>
                </a:solidFill>
                <a:latin typeface="Century Gothic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Century Gothic"/>
              </a:rPr>
              <a:t>membros</a:t>
            </a:r>
            <a:r>
              <a:rPr lang="en-US" sz="2200" b="1" dirty="0">
                <a:solidFill>
                  <a:srgbClr val="FFFFFF"/>
                </a:solidFill>
                <a:latin typeface="Century Gothic"/>
              </a:rPr>
              <a:t> do Lab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454158" y="2907661"/>
            <a:ext cx="5253193" cy="2249817"/>
            <a:chOff x="-5164391" y="1512273"/>
            <a:chExt cx="5565966" cy="224981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3955A2-2560-114D-A65E-4A187865AE35}"/>
                </a:ext>
              </a:extLst>
            </p:cNvPr>
            <p:cNvSpPr txBox="1"/>
            <p:nvPr/>
          </p:nvSpPr>
          <p:spPr>
            <a:xfrm>
              <a:off x="-5164391" y="2438651"/>
              <a:ext cx="386010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200x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CD4F01-3883-DD43-AA3A-78520317A501}"/>
                </a:ext>
              </a:extLst>
            </p:cNvPr>
            <p:cNvSpPr txBox="1"/>
            <p:nvPr/>
          </p:nvSpPr>
          <p:spPr>
            <a:xfrm>
              <a:off x="-5164391" y="1512273"/>
              <a:ext cx="55659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Instrumentos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do Lab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mobilizaram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B43D348-E95D-7F42-91BA-A5238AD553D5}"/>
              </a:ext>
            </a:extLst>
          </p:cNvPr>
          <p:cNvSpPr txBox="1"/>
          <p:nvPr/>
        </p:nvSpPr>
        <p:spPr>
          <a:xfrm>
            <a:off x="6454158" y="5111746"/>
            <a:ext cx="5253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financiadores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</a:t>
            </a:r>
            <a:r>
              <a:rPr lang="en-US" sz="3000" b="1" noProof="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do</a:t>
            </a:r>
            <a:r>
              <a:rPr lang="en-US" sz="3000" b="1" noProof="0" dirty="0">
                <a:solidFill>
                  <a:srgbClr val="FFFFFF"/>
                </a:solidFill>
                <a:latin typeface="Century Gothic" panose="020B0502020202020204" pitchFamily="34" charset="0"/>
              </a:rPr>
              <a:t> Lab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investiram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secretariado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programa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52AEA7-7FF3-E84C-A96F-107A9D0ED7CA}"/>
              </a:ext>
            </a:extLst>
          </p:cNvPr>
          <p:cNvSpPr txBox="1"/>
          <p:nvPr/>
        </p:nvSpPr>
        <p:spPr>
          <a:xfrm>
            <a:off x="715119" y="4113664"/>
            <a:ext cx="50893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US$1,57 bi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63C82E-64D2-ED48-A0A0-D3F11D77AAF4}"/>
              </a:ext>
            </a:extLst>
          </p:cNvPr>
          <p:cNvSpPr txBox="1"/>
          <p:nvPr/>
        </p:nvSpPr>
        <p:spPr>
          <a:xfrm>
            <a:off x="715119" y="5261643"/>
            <a:ext cx="6000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catalizados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Investimentos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adicionais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0789F4-6090-564C-8AC6-A920C42160DE}"/>
              </a:ext>
            </a:extLst>
          </p:cNvPr>
          <p:cNvCxnSpPr>
            <a:cxnSpLocks/>
          </p:cNvCxnSpPr>
          <p:nvPr/>
        </p:nvCxnSpPr>
        <p:spPr>
          <a:xfrm>
            <a:off x="117619" y="2514599"/>
            <a:ext cx="11849094" cy="0"/>
          </a:xfrm>
          <a:prstGeom prst="line">
            <a:avLst/>
          </a:prstGeom>
          <a:ln w="2190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228C46F-9C89-CB49-AA0C-2307938BE0F7}"/>
              </a:ext>
            </a:extLst>
          </p:cNvPr>
          <p:cNvCxnSpPr>
            <a:cxnSpLocks/>
          </p:cNvCxnSpPr>
          <p:nvPr/>
        </p:nvCxnSpPr>
        <p:spPr>
          <a:xfrm flipH="1" flipV="1">
            <a:off x="6063994" y="2514600"/>
            <a:ext cx="32006" cy="4204252"/>
          </a:xfrm>
          <a:prstGeom prst="line">
            <a:avLst/>
          </a:prstGeom>
          <a:ln w="2190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162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F9A53E-12A7-044C-B2CB-FE1CB2E019CE}"/>
              </a:ext>
            </a:extLst>
          </p:cNvPr>
          <p:cNvSpPr/>
          <p:nvPr/>
        </p:nvSpPr>
        <p:spPr>
          <a:xfrm>
            <a:off x="403412" y="430306"/>
            <a:ext cx="5190564" cy="6089014"/>
          </a:xfrm>
          <a:prstGeom prst="rect">
            <a:avLst/>
          </a:prstGeom>
          <a:solidFill>
            <a:srgbClr val="DE7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E28FC73-E3A0-634C-8F51-E10CA07F930C}"/>
              </a:ext>
            </a:extLst>
          </p:cNvPr>
          <p:cNvSpPr/>
          <p:nvPr/>
        </p:nvSpPr>
        <p:spPr>
          <a:xfrm>
            <a:off x="879312" y="1782042"/>
            <a:ext cx="4238763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schemeClr val="bg1"/>
                </a:solidFill>
                <a:latin typeface="Century Gothic"/>
              </a:rPr>
              <a:t>Instrumentos</a:t>
            </a:r>
            <a:r>
              <a:rPr lang="en-US" sz="3200" b="1" dirty="0">
                <a:solidFill>
                  <a:schemeClr val="bg1"/>
                </a:solidFill>
                <a:latin typeface="Century Gothic"/>
              </a:rPr>
              <a:t> do Lab </a:t>
            </a:r>
            <a:r>
              <a:rPr lang="en-US" sz="3200" b="1" dirty="0" err="1">
                <a:solidFill>
                  <a:schemeClr val="bg1"/>
                </a:solidFill>
                <a:latin typeface="Century Gothic"/>
              </a:rPr>
              <a:t>mobilizaram</a:t>
            </a:r>
            <a:r>
              <a:rPr lang="en-US" sz="3200" b="1" dirty="0">
                <a:solidFill>
                  <a:schemeClr val="bg1"/>
                </a:solidFill>
                <a:latin typeface="Century Gothic"/>
              </a:rPr>
              <a:t> com </a:t>
            </a:r>
            <a:r>
              <a:rPr lang="en-US" sz="3200" b="1" dirty="0" err="1">
                <a:solidFill>
                  <a:schemeClr val="bg1"/>
                </a:solidFill>
                <a:latin typeface="Century Gothic"/>
              </a:rPr>
              <a:t>sucesso</a:t>
            </a:r>
            <a:r>
              <a:rPr lang="en-US" sz="3200" b="1" dirty="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Century Gothic"/>
              </a:rPr>
              <a:t/>
            </a:r>
            <a:br>
              <a:rPr lang="en-US" sz="5400" b="1" dirty="0">
                <a:solidFill>
                  <a:schemeClr val="bg1"/>
                </a:solidFill>
                <a:latin typeface="Century Gothic"/>
              </a:rPr>
            </a:br>
            <a:r>
              <a:rPr lang="en-US" sz="5400" b="1" dirty="0">
                <a:solidFill>
                  <a:schemeClr val="bg1"/>
                </a:solidFill>
                <a:latin typeface="Century Gothic"/>
              </a:rPr>
              <a:t>US$800 mi </a:t>
            </a:r>
            <a:r>
              <a:rPr lang="en-US" sz="3200" b="1" dirty="0" err="1">
                <a:solidFill>
                  <a:schemeClr val="bg1"/>
                </a:solidFill>
                <a:latin typeface="Century Gothic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entury Gothic"/>
              </a:rPr>
              <a:t>investimento</a:t>
            </a:r>
            <a:r>
              <a:rPr lang="en-US" sz="3200" b="1" dirty="0">
                <a:solidFill>
                  <a:schemeClr val="bg1"/>
                </a:solidFill>
                <a:latin typeface="Century Gothic"/>
              </a:rPr>
              <a:t> do </a:t>
            </a:r>
            <a:r>
              <a:rPr lang="en-US" sz="3200" b="1" dirty="0" err="1">
                <a:solidFill>
                  <a:schemeClr val="bg1"/>
                </a:solidFill>
                <a:latin typeface="Century Gothic"/>
              </a:rPr>
              <a:t>setor</a:t>
            </a:r>
            <a:r>
              <a:rPr lang="en-US" sz="3200" b="1" dirty="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entury Gothic"/>
              </a:rPr>
              <a:t>privado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D6FEC8-954E-44CF-9540-73456C1CC6DA}"/>
              </a:ext>
            </a:extLst>
          </p:cNvPr>
          <p:cNvSpPr/>
          <p:nvPr/>
        </p:nvSpPr>
        <p:spPr>
          <a:xfrm>
            <a:off x="6069876" y="1954689"/>
            <a:ext cx="560212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666666"/>
                </a:solidFill>
                <a:latin typeface="Century Gothic" panose="020B0502020202020204" pitchFamily="34" charset="0"/>
              </a:rPr>
              <a:t>Mais de 90% do financiamento privado medido veio de investidores institucionais e bancos comerciais. </a:t>
            </a:r>
            <a:r>
              <a:rPr lang="pt-BR" sz="2400" dirty="0">
                <a:solidFill>
                  <a:srgbClr val="666666"/>
                </a:solidFill>
                <a:latin typeface="Century Gothic" panose="020B0502020202020204" pitchFamily="34" charset="0"/>
              </a:rPr>
              <a:t>Uma pequena quantia também veio de investidores de </a:t>
            </a:r>
            <a:r>
              <a:rPr lang="pt-BR" sz="2400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private</a:t>
            </a:r>
            <a:r>
              <a:rPr lang="pt-BR" sz="2400" dirty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pt-BR" sz="2400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equity</a:t>
            </a:r>
            <a:r>
              <a:rPr lang="pt-BR" sz="2400" dirty="0">
                <a:solidFill>
                  <a:srgbClr val="666666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pt-BR" sz="2400" dirty="0">
              <a:solidFill>
                <a:srgbClr val="666666"/>
              </a:solidFill>
              <a:latin typeface="Century Gothic" panose="020B0502020202020204" pitchFamily="34" charset="0"/>
            </a:endParaRPr>
          </a:p>
          <a:p>
            <a:r>
              <a:rPr lang="pt-BR" sz="2400" dirty="0">
                <a:solidFill>
                  <a:srgbClr val="666666"/>
                </a:solidFill>
                <a:latin typeface="Century Gothic" panose="020B0502020202020204" pitchFamily="34" charset="0"/>
              </a:rPr>
              <a:t>Os investidores privados também </a:t>
            </a:r>
            <a:r>
              <a:rPr lang="pt-BR" sz="2400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co-investem</a:t>
            </a:r>
            <a:r>
              <a:rPr lang="pt-BR" sz="2400" dirty="0">
                <a:solidFill>
                  <a:srgbClr val="666666"/>
                </a:solidFill>
                <a:latin typeface="Century Gothic" panose="020B0502020202020204" pitchFamily="34" charset="0"/>
              </a:rPr>
              <a:t> em projetos locais, o que é mais difícil de medir.</a:t>
            </a:r>
            <a:endParaRPr lang="en-US" sz="2400" dirty="0">
              <a:solidFill>
                <a:srgbClr val="66666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524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B2ECED7-A7C9-B64D-A885-8E292BBAE0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400" b="1" dirty="0" err="1"/>
              <a:t>Chamada</a:t>
            </a:r>
            <a:r>
              <a:rPr lang="en-US" sz="5400" b="1" dirty="0"/>
              <a:t> de </a:t>
            </a:r>
            <a:r>
              <a:rPr lang="en-US" sz="5400" b="1" dirty="0" err="1"/>
              <a:t>ideias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69151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7" t="3328" r="590" b="5890"/>
          <a:stretch/>
        </p:blipFill>
        <p:spPr>
          <a:xfrm>
            <a:off x="387926" y="408287"/>
            <a:ext cx="4156365" cy="604793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571B40-70C9-6B49-B00B-7E13A2624182}"/>
              </a:ext>
            </a:extLst>
          </p:cNvPr>
          <p:cNvCxnSpPr>
            <a:cxnSpLocks/>
          </p:cNvCxnSpPr>
          <p:nvPr/>
        </p:nvCxnSpPr>
        <p:spPr>
          <a:xfrm>
            <a:off x="4802935" y="909805"/>
            <a:ext cx="1122664" cy="0"/>
          </a:xfrm>
          <a:prstGeom prst="line">
            <a:avLst/>
          </a:prstGeom>
          <a:ln w="50800">
            <a:solidFill>
              <a:srgbClr val="424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31E73CA-8B08-1645-9E1F-FB7B38BD50F1}"/>
              </a:ext>
            </a:extLst>
          </p:cNvPr>
          <p:cNvSpPr txBox="1"/>
          <p:nvPr/>
        </p:nvSpPr>
        <p:spPr>
          <a:xfrm>
            <a:off x="4802935" y="952366"/>
            <a:ext cx="3340038" cy="260686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lvl="0" defTabSz="533400">
              <a:lnSpc>
                <a:spcPct val="90000"/>
              </a:lnSpc>
              <a:spcAft>
                <a:spcPts val="600"/>
              </a:spcAft>
            </a:pPr>
            <a:r>
              <a:rPr lang="en-US" sz="2200" b="1" dirty="0" err="1">
                <a:solidFill>
                  <a:schemeClr val="accent6"/>
                </a:solidFill>
                <a:latin typeface="Century Gothic"/>
                <a:cs typeface="Century Gothic"/>
              </a:rPr>
              <a:t>Soluções</a:t>
            </a:r>
            <a:r>
              <a:rPr lang="en-US" sz="2200" b="1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lang="en-US" sz="2200" b="1" dirty="0" err="1">
                <a:solidFill>
                  <a:schemeClr val="accent6"/>
                </a:solidFill>
                <a:latin typeface="Century Gothic"/>
                <a:cs typeface="Century Gothic"/>
              </a:rPr>
              <a:t>baseadas</a:t>
            </a:r>
            <a:r>
              <a:rPr lang="en-US" sz="2200" b="1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lang="en-US" sz="2200" b="1" dirty="0" err="1">
                <a:solidFill>
                  <a:schemeClr val="accent6"/>
                </a:solidFill>
                <a:latin typeface="Century Gothic"/>
                <a:cs typeface="Century Gothic"/>
              </a:rPr>
              <a:t>na</a:t>
            </a:r>
            <a:r>
              <a:rPr lang="en-US" sz="2200" b="1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lang="en-US" sz="2200" b="1" dirty="0" err="1">
                <a:solidFill>
                  <a:schemeClr val="accent6"/>
                </a:solidFill>
                <a:latin typeface="Century Gothic"/>
                <a:cs typeface="Century Gothic"/>
              </a:rPr>
              <a:t>natureza</a:t>
            </a:r>
            <a:endParaRPr lang="en-US" sz="2200" b="1" dirty="0">
              <a:solidFill>
                <a:schemeClr val="accent6"/>
              </a:solidFill>
              <a:latin typeface="Century Gothic"/>
              <a:cs typeface="Century Gothic"/>
            </a:endParaRPr>
          </a:p>
          <a:p>
            <a:pPr lvl="0" defTabSz="533400">
              <a:lnSpc>
                <a:spcPct val="90000"/>
              </a:lnSpc>
              <a:spcAft>
                <a:spcPts val="600"/>
              </a:spcAft>
            </a:pPr>
            <a:r>
              <a:rPr lang="pt-BR" sz="2200" dirty="0">
                <a:solidFill>
                  <a:srgbClr val="666666"/>
                </a:solidFill>
                <a:latin typeface="Century Gothic"/>
              </a:rPr>
              <a:t>Apoiar ideias para proteger, gerenciar de maneira sustentável e restaurar ecossistemas naturais ou modificados</a:t>
            </a:r>
            <a:endParaRPr lang="en-US" sz="2200" b="1" dirty="0">
              <a:solidFill>
                <a:srgbClr val="666666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096AD-5A2F-684E-BE3A-B296B68D0D5A}"/>
              </a:ext>
            </a:extLst>
          </p:cNvPr>
          <p:cNvSpPr txBox="1"/>
          <p:nvPr/>
        </p:nvSpPr>
        <p:spPr>
          <a:xfrm>
            <a:off x="8481160" y="952366"/>
            <a:ext cx="3340038" cy="199747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lvl="0" defTabSz="533400">
              <a:lnSpc>
                <a:spcPct val="90000"/>
              </a:lnSpc>
              <a:spcAft>
                <a:spcPts val="600"/>
              </a:spcAft>
            </a:pPr>
            <a:r>
              <a:rPr lang="en-US" sz="2200" b="1" dirty="0" err="1">
                <a:solidFill>
                  <a:schemeClr val="accent6"/>
                </a:solidFill>
                <a:latin typeface="Century Gothic"/>
                <a:cs typeface="Century Gothic"/>
              </a:rPr>
              <a:t>Cidades</a:t>
            </a:r>
            <a:r>
              <a:rPr lang="en-US" sz="2200" b="1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lang="en-US" sz="2200" b="1" dirty="0" err="1">
                <a:solidFill>
                  <a:schemeClr val="accent6"/>
                </a:solidFill>
                <a:latin typeface="Century Gothic"/>
                <a:cs typeface="Century Gothic"/>
              </a:rPr>
              <a:t>sustentáveis</a:t>
            </a:r>
            <a:endParaRPr lang="en-US" sz="2200" b="1" dirty="0">
              <a:solidFill>
                <a:schemeClr val="accent6"/>
              </a:solidFill>
              <a:latin typeface="Century Gothic"/>
              <a:cs typeface="Century Gothic"/>
            </a:endParaRPr>
          </a:p>
          <a:p>
            <a:pPr lvl="0" defTabSz="533400">
              <a:lnSpc>
                <a:spcPct val="90000"/>
              </a:lnSpc>
              <a:spcAft>
                <a:spcPts val="600"/>
              </a:spcAft>
            </a:pPr>
            <a:r>
              <a:rPr lang="pt-BR" sz="2200" dirty="0">
                <a:solidFill>
                  <a:srgbClr val="666666"/>
                </a:solidFill>
                <a:latin typeface="Century Gothic" panose="020B0502020202020204" pitchFamily="34" charset="0"/>
              </a:rPr>
              <a:t>Apoiar ideias de urbanização sustentável em parceria com redes de cidades</a:t>
            </a:r>
            <a:endParaRPr lang="en-US" sz="2200" dirty="0">
              <a:solidFill>
                <a:srgbClr val="6666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6F48B7-42AE-924D-80B9-C07A965EAD6F}"/>
              </a:ext>
            </a:extLst>
          </p:cNvPr>
          <p:cNvSpPr txBox="1"/>
          <p:nvPr/>
        </p:nvSpPr>
        <p:spPr>
          <a:xfrm>
            <a:off x="4838793" y="3601792"/>
            <a:ext cx="3304179" cy="23021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533400">
              <a:lnSpc>
                <a:spcPct val="90000"/>
              </a:lnSpc>
              <a:spcAft>
                <a:spcPts val="600"/>
              </a:spcAft>
            </a:pPr>
            <a:r>
              <a:rPr lang="en-US" sz="2200" b="1" dirty="0" err="1">
                <a:solidFill>
                  <a:schemeClr val="accent6"/>
                </a:solidFill>
                <a:latin typeface="Century Gothic" panose="020B0502020202020204" pitchFamily="34" charset="0"/>
              </a:rPr>
              <a:t>Agricultura</a:t>
            </a:r>
            <a:r>
              <a:rPr lang="en-US" sz="22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 </a:t>
            </a:r>
            <a:r>
              <a:rPr lang="en-US" sz="2200" b="1" dirty="0" err="1">
                <a:solidFill>
                  <a:schemeClr val="accent6"/>
                </a:solidFill>
                <a:latin typeface="Century Gothic" panose="020B0502020202020204" pitchFamily="34" charset="0"/>
              </a:rPr>
              <a:t>sustentável</a:t>
            </a:r>
            <a:endParaRPr lang="en-US" sz="2200" b="1" dirty="0">
              <a:solidFill>
                <a:schemeClr val="accent6"/>
              </a:solidFill>
              <a:latin typeface="Century Gothic" panose="020B0502020202020204" pitchFamily="34" charset="0"/>
            </a:endParaRPr>
          </a:p>
          <a:p>
            <a:pPr lvl="0" defTabSz="533400">
              <a:lnSpc>
                <a:spcPct val="90000"/>
              </a:lnSpc>
              <a:spcAft>
                <a:spcPts val="600"/>
              </a:spcAft>
            </a:pPr>
            <a:r>
              <a:rPr lang="pt-BR" sz="2200" dirty="0">
                <a:solidFill>
                  <a:srgbClr val="666666"/>
                </a:solidFill>
                <a:latin typeface="Century Gothic" panose="020B0502020202020204" pitchFamily="34" charset="0"/>
              </a:rPr>
              <a:t>Apoiar ideias para mobilizar investimentos que superem barreiras à agricultura </a:t>
            </a:r>
            <a:r>
              <a:rPr lang="pt-BR" sz="2200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resiliente</a:t>
            </a:r>
            <a:r>
              <a:rPr lang="pt-BR" sz="2200" dirty="0">
                <a:solidFill>
                  <a:srgbClr val="666666"/>
                </a:solidFill>
                <a:latin typeface="Century Gothic" panose="020B0502020202020204" pitchFamily="34" charset="0"/>
              </a:rPr>
              <a:t> ao clima e de baixa emissão</a:t>
            </a:r>
            <a:endParaRPr lang="en-US" sz="2200" dirty="0">
              <a:solidFill>
                <a:srgbClr val="6666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AEFF67-EDF8-6444-A3C2-6FE7AD7B44E1}"/>
              </a:ext>
            </a:extLst>
          </p:cNvPr>
          <p:cNvSpPr txBox="1"/>
          <p:nvPr/>
        </p:nvSpPr>
        <p:spPr>
          <a:xfrm>
            <a:off x="8517017" y="3449443"/>
            <a:ext cx="3304181" cy="230216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lvl="0" defTabSz="533400">
              <a:lnSpc>
                <a:spcPct val="90000"/>
              </a:lnSpc>
              <a:spcAft>
                <a:spcPts val="600"/>
              </a:spcAft>
            </a:pPr>
            <a:r>
              <a:rPr lang="en-US" sz="2200" b="1" dirty="0" err="1">
                <a:solidFill>
                  <a:schemeClr val="accent6"/>
                </a:solidFill>
                <a:latin typeface="Century Gothic"/>
                <a:cs typeface="Century Gothic"/>
              </a:rPr>
              <a:t>Acesso</a:t>
            </a:r>
            <a:r>
              <a:rPr lang="en-US" sz="2200" b="1" dirty="0">
                <a:solidFill>
                  <a:schemeClr val="accent6"/>
                </a:solidFill>
                <a:latin typeface="Century Gothic"/>
                <a:cs typeface="Century Gothic"/>
              </a:rPr>
              <a:t> à </a:t>
            </a:r>
            <a:r>
              <a:rPr lang="en-US" sz="2200" b="1" dirty="0" err="1">
                <a:solidFill>
                  <a:schemeClr val="accent6"/>
                </a:solidFill>
                <a:latin typeface="Century Gothic"/>
                <a:cs typeface="Century Gothic"/>
              </a:rPr>
              <a:t>energia</a:t>
            </a:r>
            <a:r>
              <a:rPr lang="en-US" sz="2200" b="1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lang="en-US" sz="2200" b="1" dirty="0" err="1">
                <a:solidFill>
                  <a:schemeClr val="accent6"/>
                </a:solidFill>
                <a:latin typeface="Century Gothic"/>
                <a:cs typeface="Century Gothic"/>
              </a:rPr>
              <a:t>sustentável</a:t>
            </a:r>
            <a:endParaRPr lang="en-US" sz="2200" b="1" dirty="0">
              <a:solidFill>
                <a:schemeClr val="accent6"/>
              </a:solidFill>
              <a:latin typeface="Century Gothic"/>
              <a:cs typeface="Century Gothic"/>
            </a:endParaRPr>
          </a:p>
          <a:p>
            <a:pPr lvl="0" defTabSz="533400">
              <a:lnSpc>
                <a:spcPct val="90000"/>
              </a:lnSpc>
              <a:spcAft>
                <a:spcPts val="600"/>
              </a:spcAft>
            </a:pPr>
            <a:r>
              <a:rPr lang="pt-BR" sz="2200" dirty="0">
                <a:solidFill>
                  <a:srgbClr val="666666"/>
                </a:solidFill>
                <a:latin typeface="Century Gothic"/>
                <a:cs typeface="Century Gothic"/>
              </a:rPr>
              <a:t>Apoiar ideias direcionadas à implantação de energia renovável para uso produtivo</a:t>
            </a:r>
            <a:endParaRPr lang="en-US" sz="2200" dirty="0">
              <a:solidFill>
                <a:srgbClr val="666666"/>
              </a:solidFill>
              <a:latin typeface="Century Gothic"/>
              <a:cs typeface="Century Gothic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D4CE8B-DC99-42D1-B271-55AD15A8B2CD}"/>
              </a:ext>
            </a:extLst>
          </p:cNvPr>
          <p:cNvSpPr/>
          <p:nvPr/>
        </p:nvSpPr>
        <p:spPr>
          <a:xfrm>
            <a:off x="370802" y="401781"/>
            <a:ext cx="4167255" cy="6054438"/>
          </a:xfrm>
          <a:prstGeom prst="rect">
            <a:avLst/>
          </a:prstGeom>
          <a:solidFill>
            <a:schemeClr val="bg2">
              <a:lumMod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748132-9E7F-524A-B370-849F19A35414}"/>
              </a:ext>
            </a:extLst>
          </p:cNvPr>
          <p:cNvSpPr txBox="1"/>
          <p:nvPr/>
        </p:nvSpPr>
        <p:spPr>
          <a:xfrm>
            <a:off x="521496" y="689817"/>
            <a:ext cx="37158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>
                <a:solidFill>
                  <a:schemeClr val="bg1"/>
                </a:solidFill>
                <a:latin typeface="+mj-lt"/>
              </a:rPr>
              <a:t>O </a:t>
            </a:r>
            <a:r>
              <a:rPr lang="pt-BR" sz="3000" b="1" dirty="0" err="1">
                <a:solidFill>
                  <a:schemeClr val="bg1"/>
                </a:solidFill>
                <a:latin typeface="+mj-lt"/>
              </a:rPr>
              <a:t>Lab</a:t>
            </a:r>
            <a:r>
              <a:rPr lang="pt-BR" sz="3000" b="1" dirty="0">
                <a:solidFill>
                  <a:schemeClr val="bg1"/>
                </a:solidFill>
                <a:latin typeface="+mj-lt"/>
              </a:rPr>
              <a:t> está buscando ideias de instrumentos financeiros que possam destravar investimentos em projetos de mitigação e adaptação climática nos países em desenvolvimento.</a:t>
            </a:r>
            <a:endParaRPr kumimoji="0" lang="en-US" sz="30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9099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7" t="3328" r="590" b="5890"/>
          <a:stretch/>
        </p:blipFill>
        <p:spPr>
          <a:xfrm>
            <a:off x="387926" y="408287"/>
            <a:ext cx="4156365" cy="604793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571B40-70C9-6B49-B00B-7E13A2624182}"/>
              </a:ext>
            </a:extLst>
          </p:cNvPr>
          <p:cNvCxnSpPr>
            <a:cxnSpLocks/>
          </p:cNvCxnSpPr>
          <p:nvPr/>
        </p:nvCxnSpPr>
        <p:spPr>
          <a:xfrm>
            <a:off x="4802935" y="909805"/>
            <a:ext cx="1122664" cy="0"/>
          </a:xfrm>
          <a:prstGeom prst="line">
            <a:avLst/>
          </a:prstGeom>
          <a:ln w="50800">
            <a:solidFill>
              <a:srgbClr val="424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BD4CE8B-DC99-42D1-B271-55AD15A8B2CD}"/>
              </a:ext>
            </a:extLst>
          </p:cNvPr>
          <p:cNvSpPr/>
          <p:nvPr/>
        </p:nvSpPr>
        <p:spPr>
          <a:xfrm>
            <a:off x="370802" y="387032"/>
            <a:ext cx="4167255" cy="6054438"/>
          </a:xfrm>
          <a:prstGeom prst="rect">
            <a:avLst/>
          </a:prstGeom>
          <a:solidFill>
            <a:schemeClr val="bg2">
              <a:lumMod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748132-9E7F-524A-B370-849F19A35414}"/>
              </a:ext>
            </a:extLst>
          </p:cNvPr>
          <p:cNvSpPr txBox="1"/>
          <p:nvPr/>
        </p:nvSpPr>
        <p:spPr>
          <a:xfrm>
            <a:off x="521496" y="689817"/>
            <a:ext cx="37158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 smtClean="0">
                <a:solidFill>
                  <a:schemeClr val="bg1"/>
                </a:solidFill>
                <a:latin typeface="+mj-lt"/>
              </a:rPr>
              <a:t>Além disso temos os programas regionais, que selecionarão ideias para Brasil, Índia e sul da África</a:t>
            </a:r>
            <a:endParaRPr kumimoji="0" lang="en-US" sz="30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+mj-lt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5411855" y="473618"/>
            <a:ext cx="5852285" cy="5861367"/>
            <a:chOff x="3259769" y="1103632"/>
            <a:chExt cx="5033168" cy="5103055"/>
          </a:xfrm>
        </p:grpSpPr>
        <p:pic>
          <p:nvPicPr>
            <p:cNvPr id="7" name="Imagem 6" descr="&lt;strong&gt;India Map&lt;/strong&gt; World Of The · Free vector graphic on Pixabay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523" y="4354597"/>
              <a:ext cx="1573952" cy="1627349"/>
            </a:xfrm>
            <a:prstGeom prst="rect">
              <a:avLst/>
            </a:prstGeom>
          </p:spPr>
        </p:pic>
        <p:pic>
          <p:nvPicPr>
            <p:cNvPr id="8" name="Imagem 7" descr="SVG &gt; 地理 アフリカ 地図 - 無料のSVGイメージ＆アイコン。 | SVG Silh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191" y="1446655"/>
              <a:ext cx="1570145" cy="1557878"/>
            </a:xfrm>
            <a:prstGeom prst="rect">
              <a:avLst/>
            </a:prstGeom>
            <a:noFill/>
          </p:spPr>
        </p:pic>
        <p:grpSp>
          <p:nvGrpSpPr>
            <p:cNvPr id="9" name="Agrupar 8"/>
            <p:cNvGrpSpPr/>
            <p:nvPr/>
          </p:nvGrpSpPr>
          <p:grpSpPr>
            <a:xfrm>
              <a:off x="5789965" y="1103632"/>
              <a:ext cx="2145238" cy="2145238"/>
              <a:chOff x="4865342" y="433503"/>
              <a:chExt cx="2145238" cy="2145238"/>
            </a:xfrm>
          </p:grpSpPr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BE1C486F-C19F-40EF-B657-D8D9E543B044}"/>
                  </a:ext>
                </a:extLst>
              </p:cNvPr>
              <p:cNvSpPr/>
              <p:nvPr/>
            </p:nvSpPr>
            <p:spPr>
              <a:xfrm>
                <a:off x="4865342" y="433503"/>
                <a:ext cx="2145238" cy="2145238"/>
              </a:xfrm>
              <a:prstGeom prst="ellipse">
                <a:avLst/>
              </a:prstGeom>
              <a:solidFill>
                <a:srgbClr val="62B651">
                  <a:alpha val="69804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" name="TextBox 10">
                <a:extLst>
                  <a:ext uri="{FF2B5EF4-FFF2-40B4-BE49-F238E27FC236}">
                    <a16:creationId xmlns:a16="http://schemas.microsoft.com/office/drawing/2014/main" id="{75F5B727-1323-41EC-9313-83FA7EA25120}"/>
                  </a:ext>
                </a:extLst>
              </p:cNvPr>
              <p:cNvSpPr txBox="1"/>
              <p:nvPr/>
            </p:nvSpPr>
            <p:spPr>
              <a:xfrm>
                <a:off x="5001859" y="1431233"/>
                <a:ext cx="1872211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</a:rPr>
                  <a:t>Brasil</a:t>
                </a:r>
                <a:endParaRPr kumimoji="0" lang="en-US" altLang="ko-K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10" name="Agrupar 9"/>
            <p:cNvGrpSpPr/>
            <p:nvPr/>
          </p:nvGrpSpPr>
          <p:grpSpPr>
            <a:xfrm>
              <a:off x="6147699" y="4061449"/>
              <a:ext cx="2145238" cy="2145238"/>
              <a:chOff x="5930982" y="3764705"/>
              <a:chExt cx="2145238" cy="2145238"/>
            </a:xfrm>
          </p:grpSpPr>
          <p:sp>
            <p:nvSpPr>
              <p:cNvPr id="19" name="Oval 6">
                <a:extLst>
                  <a:ext uri="{FF2B5EF4-FFF2-40B4-BE49-F238E27FC236}">
                    <a16:creationId xmlns:a16="http://schemas.microsoft.com/office/drawing/2014/main" id="{CB5E96D1-4D1D-4514-9A54-1F0EC7C5A797}"/>
                  </a:ext>
                </a:extLst>
              </p:cNvPr>
              <p:cNvSpPr/>
              <p:nvPr/>
            </p:nvSpPr>
            <p:spPr>
              <a:xfrm>
                <a:off x="5930982" y="3764705"/>
                <a:ext cx="2145238" cy="2145238"/>
              </a:xfrm>
              <a:prstGeom prst="ellipse">
                <a:avLst/>
              </a:prstGeom>
              <a:solidFill>
                <a:srgbClr val="EE8C20">
                  <a:alpha val="69804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" name="TextBox 9">
                <a:extLst>
                  <a:ext uri="{FF2B5EF4-FFF2-40B4-BE49-F238E27FC236}">
                    <a16:creationId xmlns:a16="http://schemas.microsoft.com/office/drawing/2014/main" id="{C975EB8C-E606-4A70-8832-3CDE41A3441B}"/>
                  </a:ext>
                </a:extLst>
              </p:cNvPr>
              <p:cNvSpPr txBox="1"/>
              <p:nvPr/>
            </p:nvSpPr>
            <p:spPr>
              <a:xfrm>
                <a:off x="6075812" y="5059189"/>
                <a:ext cx="1872211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b="1" kern="0" dirty="0" err="1" smtClean="0">
                    <a:solidFill>
                      <a:prstClr val="white"/>
                    </a:solidFill>
                    <a:latin typeface="+mj-lt"/>
                  </a:rPr>
                  <a:t>Índia</a:t>
                </a:r>
                <a:endParaRPr kumimoji="0" lang="en-US" altLang="ko-K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11" name="Agrupar 10"/>
            <p:cNvGrpSpPr/>
            <p:nvPr/>
          </p:nvGrpSpPr>
          <p:grpSpPr>
            <a:xfrm>
              <a:off x="4929459" y="2653225"/>
              <a:ext cx="2145238" cy="2145238"/>
              <a:chOff x="3590724" y="88422"/>
              <a:chExt cx="2145238" cy="2145238"/>
            </a:xfrm>
          </p:grpSpPr>
          <p:sp>
            <p:nvSpPr>
              <p:cNvPr id="17" name="Oval 7">
                <a:extLst>
                  <a:ext uri="{FF2B5EF4-FFF2-40B4-BE49-F238E27FC236}">
                    <a16:creationId xmlns:a16="http://schemas.microsoft.com/office/drawing/2014/main" id="{BE1C486F-C19F-40EF-B657-D8D9E543B044}"/>
                  </a:ext>
                </a:extLst>
              </p:cNvPr>
              <p:cNvSpPr/>
              <p:nvPr/>
            </p:nvSpPr>
            <p:spPr>
              <a:xfrm>
                <a:off x="3590724" y="88422"/>
                <a:ext cx="2145238" cy="2145238"/>
              </a:xfrm>
              <a:prstGeom prst="ellipse">
                <a:avLst/>
              </a:prstGeom>
              <a:solidFill>
                <a:srgbClr val="666666">
                  <a:alpha val="38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8" name="Imagem 17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08208" y="649014"/>
                <a:ext cx="1328742" cy="968637"/>
              </a:xfrm>
              <a:prstGeom prst="rect">
                <a:avLst/>
              </a:prstGeom>
            </p:spPr>
          </p:pic>
        </p:grpSp>
        <p:grpSp>
          <p:nvGrpSpPr>
            <p:cNvPr id="12" name="Agrupar 11"/>
            <p:cNvGrpSpPr/>
            <p:nvPr/>
          </p:nvGrpSpPr>
          <p:grpSpPr>
            <a:xfrm>
              <a:off x="3259769" y="3323301"/>
              <a:ext cx="2145238" cy="2145238"/>
              <a:chOff x="4115782" y="3801649"/>
              <a:chExt cx="2145238" cy="2145238"/>
            </a:xfrm>
          </p:grpSpPr>
          <p:sp>
            <p:nvSpPr>
              <p:cNvPr id="14" name="Oval 5">
                <a:extLst>
                  <a:ext uri="{FF2B5EF4-FFF2-40B4-BE49-F238E27FC236}">
                    <a16:creationId xmlns:a16="http://schemas.microsoft.com/office/drawing/2014/main" id="{A7FDE4BA-9EC6-47F1-8C35-396F4D6F6DA4}"/>
                  </a:ext>
                </a:extLst>
              </p:cNvPr>
              <p:cNvSpPr/>
              <p:nvPr/>
            </p:nvSpPr>
            <p:spPr>
              <a:xfrm>
                <a:off x="4115782" y="3801649"/>
                <a:ext cx="2145238" cy="2145238"/>
              </a:xfrm>
              <a:prstGeom prst="ellipse">
                <a:avLst/>
              </a:prstGeom>
              <a:solidFill>
                <a:srgbClr val="5D85A9">
                  <a:alpha val="69804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dirty="0">
                  <a:ln>
                    <a:noFill/>
                  </a:ln>
                  <a:solidFill>
                    <a:srgbClr val="07A398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5" name="Picture 4" descr="Resultado de imagem para africa icon 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duotone>
                  <a:srgbClr val="0680C3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94797" y="3978470"/>
                <a:ext cx="1630639" cy="180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8">
                <a:extLst>
                  <a:ext uri="{FF2B5EF4-FFF2-40B4-BE49-F238E27FC236}">
                    <a16:creationId xmlns:a16="http://schemas.microsoft.com/office/drawing/2014/main" id="{245E886E-769B-48D2-A15A-BB3621802FCE}"/>
                  </a:ext>
                </a:extLst>
              </p:cNvPr>
              <p:cNvSpPr txBox="1"/>
              <p:nvPr/>
            </p:nvSpPr>
            <p:spPr>
              <a:xfrm>
                <a:off x="4245213" y="5016963"/>
                <a:ext cx="1872211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b="1" kern="0" dirty="0" err="1" smtClean="0">
                    <a:solidFill>
                      <a:prstClr val="white"/>
                    </a:solidFill>
                    <a:latin typeface="+mj-lt"/>
                  </a:rPr>
                  <a:t>Sul</a:t>
                </a:r>
                <a:r>
                  <a:rPr lang="en-US" altLang="ko-KR" b="1" kern="0" dirty="0" smtClean="0">
                    <a:solidFill>
                      <a:prstClr val="white"/>
                    </a:solidFill>
                    <a:latin typeface="+mj-lt"/>
                  </a:rPr>
                  <a:t> da </a:t>
                </a:r>
                <a:r>
                  <a:rPr lang="en-US" altLang="ko-KR" b="1" kern="0" dirty="0" err="1" smtClean="0">
                    <a:solidFill>
                      <a:prstClr val="white"/>
                    </a:solidFill>
                    <a:latin typeface="+mj-lt"/>
                  </a:rPr>
                  <a:t>África</a:t>
                </a:r>
                <a:endParaRPr kumimoji="0" lang="en-US" altLang="ko-K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8540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133442E-631D-2A49-AAD2-C8E123866A06}"/>
              </a:ext>
            </a:extLst>
          </p:cNvPr>
          <p:cNvSpPr/>
          <p:nvPr/>
        </p:nvSpPr>
        <p:spPr>
          <a:xfrm>
            <a:off x="427764" y="1585173"/>
            <a:ext cx="2185261" cy="4610818"/>
          </a:xfrm>
          <a:prstGeom prst="rect">
            <a:avLst/>
          </a:prstGeom>
          <a:solidFill>
            <a:srgbClr val="414D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1D7601-4F93-0C47-B2F9-CAA4F3F9DFB0}"/>
              </a:ext>
            </a:extLst>
          </p:cNvPr>
          <p:cNvSpPr/>
          <p:nvPr/>
        </p:nvSpPr>
        <p:spPr>
          <a:xfrm>
            <a:off x="2700458" y="1585173"/>
            <a:ext cx="2185261" cy="4610818"/>
          </a:xfrm>
          <a:prstGeom prst="rect">
            <a:avLst/>
          </a:prstGeom>
          <a:solidFill>
            <a:srgbClr val="414D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D06528-7D28-BB43-9B79-C3073DA328B7}"/>
              </a:ext>
            </a:extLst>
          </p:cNvPr>
          <p:cNvSpPr/>
          <p:nvPr/>
        </p:nvSpPr>
        <p:spPr>
          <a:xfrm>
            <a:off x="4974622" y="1585173"/>
            <a:ext cx="2185261" cy="4610818"/>
          </a:xfrm>
          <a:prstGeom prst="rect">
            <a:avLst/>
          </a:prstGeom>
          <a:solidFill>
            <a:srgbClr val="414D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4F906E-20DE-EE49-97C5-2E4FD613817E}"/>
              </a:ext>
            </a:extLst>
          </p:cNvPr>
          <p:cNvSpPr/>
          <p:nvPr/>
        </p:nvSpPr>
        <p:spPr>
          <a:xfrm>
            <a:off x="7257814" y="1585173"/>
            <a:ext cx="2185261" cy="4610818"/>
          </a:xfrm>
          <a:prstGeom prst="rect">
            <a:avLst/>
          </a:prstGeom>
          <a:solidFill>
            <a:srgbClr val="414D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34C76E-29C3-AE47-AB21-E62E03A78F7C}"/>
              </a:ext>
            </a:extLst>
          </p:cNvPr>
          <p:cNvSpPr/>
          <p:nvPr/>
        </p:nvSpPr>
        <p:spPr>
          <a:xfrm>
            <a:off x="9519013" y="1585173"/>
            <a:ext cx="2185261" cy="4610818"/>
          </a:xfrm>
          <a:prstGeom prst="rect">
            <a:avLst/>
          </a:prstGeom>
          <a:solidFill>
            <a:srgbClr val="414D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908830-296D-6C40-8E69-870F46522E63}"/>
              </a:ext>
            </a:extLst>
          </p:cNvPr>
          <p:cNvSpPr txBox="1"/>
          <p:nvPr/>
        </p:nvSpPr>
        <p:spPr>
          <a:xfrm>
            <a:off x="576475" y="3726190"/>
            <a:ext cx="1910590" cy="21544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Chamada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de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ideias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pt-B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O </a:t>
            </a:r>
            <a:r>
              <a:rPr lang="pt-BR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Lab</a:t>
            </a:r>
            <a:r>
              <a:rPr lang="pt-B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abre uma chamada aberta para soluções inovadoras de investimento sustentável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C1A888-1C6B-4B4E-8B39-8975ABF7A5C6}"/>
              </a:ext>
            </a:extLst>
          </p:cNvPr>
          <p:cNvSpPr txBox="1"/>
          <p:nvPr/>
        </p:nvSpPr>
        <p:spPr>
          <a:xfrm>
            <a:off x="2842712" y="3726190"/>
            <a:ext cx="1900752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Seleção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pt-B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Os membros do </a:t>
            </a:r>
            <a:r>
              <a:rPr lang="pt-BR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Lab</a:t>
            </a:r>
            <a:r>
              <a:rPr lang="pt-B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selecionam as ideias mais promissoras para participar do ciclo anual de desenvolvimento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E1C81C-E0D8-894C-961E-82AFD4BBB4CC}"/>
              </a:ext>
            </a:extLst>
          </p:cNvPr>
          <p:cNvSpPr txBox="1"/>
          <p:nvPr/>
        </p:nvSpPr>
        <p:spPr>
          <a:xfrm>
            <a:off x="5137335" y="3726190"/>
            <a:ext cx="1915330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Desenvolvimento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pt-B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As ideia escolhidas se beneficiam de 7 meses de análise, teste de estresse e orientação de especialistas e investidores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B3C78E-1473-3C4E-99BA-49A797E607DC}"/>
              </a:ext>
            </a:extLst>
          </p:cNvPr>
          <p:cNvSpPr txBox="1"/>
          <p:nvPr/>
        </p:nvSpPr>
        <p:spPr>
          <a:xfrm>
            <a:off x="7373668" y="3726190"/>
            <a:ext cx="1864258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Endosso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e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lançamento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pt-B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Os membros do </a:t>
            </a:r>
            <a:r>
              <a:rPr lang="pt-BR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Lab</a:t>
            </a:r>
            <a:r>
              <a:rPr lang="pt-B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votam para endossar e lançar pilotos das ideias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9B8A35-1F35-D24B-9B20-63306A020783}"/>
              </a:ext>
            </a:extLst>
          </p:cNvPr>
          <p:cNvSpPr txBox="1"/>
          <p:nvPr/>
        </p:nvSpPr>
        <p:spPr>
          <a:xfrm>
            <a:off x="9606281" y="3726190"/>
            <a:ext cx="197745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Implementação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pt-B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As ideias entram em ação para arrecadar fundos e lançar pilotos, com apoio contínuo da rede </a:t>
            </a:r>
            <a:r>
              <a:rPr lang="pt-BR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Lab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00F7CE-A5C1-3345-B9DA-F35CA5241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4009" y="2524736"/>
            <a:ext cx="835269" cy="8352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0B15BE-C178-D443-8376-783177762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812" y="2491612"/>
            <a:ext cx="821164" cy="8784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FAAA7A-4E69-B242-9842-A6C71A1FA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244" y="2518458"/>
            <a:ext cx="1052017" cy="9468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056418-E637-D948-AA9D-C6AAE3372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6261" y="2491612"/>
            <a:ext cx="868367" cy="86836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4664B4C-9ECE-2948-AF62-54200D895E6A}"/>
              </a:ext>
            </a:extLst>
          </p:cNvPr>
          <p:cNvSpPr/>
          <p:nvPr/>
        </p:nvSpPr>
        <p:spPr>
          <a:xfrm>
            <a:off x="5116011" y="1685454"/>
            <a:ext cx="320477" cy="3204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13A65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2CF5931-4E3B-B649-A57D-8D30DF4BACD6}"/>
              </a:ext>
            </a:extLst>
          </p:cNvPr>
          <p:cNvSpPr/>
          <p:nvPr/>
        </p:nvSpPr>
        <p:spPr>
          <a:xfrm>
            <a:off x="7379151" y="1674303"/>
            <a:ext cx="320477" cy="3204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13A65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95BF371-82E3-AF4B-A71B-F95E98232E41}"/>
              </a:ext>
            </a:extLst>
          </p:cNvPr>
          <p:cNvSpPr/>
          <p:nvPr/>
        </p:nvSpPr>
        <p:spPr>
          <a:xfrm>
            <a:off x="9648887" y="1662595"/>
            <a:ext cx="320477" cy="3204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13A65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BFA0522-2F9D-614C-BC00-344EE5186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3382" y="2509696"/>
            <a:ext cx="679412" cy="885294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F6286585-8698-C54E-8891-A7EFC514F213}"/>
              </a:ext>
            </a:extLst>
          </p:cNvPr>
          <p:cNvSpPr/>
          <p:nvPr/>
        </p:nvSpPr>
        <p:spPr>
          <a:xfrm>
            <a:off x="554048" y="1690164"/>
            <a:ext cx="320477" cy="3204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13A65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408F7E-5B2F-4948-B41E-B07E3ED57221}"/>
              </a:ext>
            </a:extLst>
          </p:cNvPr>
          <p:cNvSpPr txBox="1"/>
          <p:nvPr/>
        </p:nvSpPr>
        <p:spPr>
          <a:xfrm>
            <a:off x="563653" y="1713024"/>
            <a:ext cx="477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414D87"/>
                </a:solidFill>
                <a:latin typeface="+mj-lt"/>
              </a:rPr>
              <a:t>1.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8EF41B6-E6C2-3C4F-BC58-B7511267D2BE}"/>
              </a:ext>
            </a:extLst>
          </p:cNvPr>
          <p:cNvSpPr/>
          <p:nvPr/>
        </p:nvSpPr>
        <p:spPr>
          <a:xfrm>
            <a:off x="2795443" y="1690164"/>
            <a:ext cx="320477" cy="3204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13A65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D5197E-2FE0-1141-AD1E-FE583921F256}"/>
              </a:ext>
            </a:extLst>
          </p:cNvPr>
          <p:cNvSpPr txBox="1"/>
          <p:nvPr/>
        </p:nvSpPr>
        <p:spPr>
          <a:xfrm>
            <a:off x="2805048" y="1713024"/>
            <a:ext cx="477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414D87"/>
                </a:solidFill>
                <a:latin typeface="+mj-lt"/>
              </a:rPr>
              <a:t>2.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869AD3-CD94-1D4D-99DF-BBB54ABA0BDF}"/>
              </a:ext>
            </a:extLst>
          </p:cNvPr>
          <p:cNvSpPr txBox="1"/>
          <p:nvPr/>
        </p:nvSpPr>
        <p:spPr>
          <a:xfrm>
            <a:off x="5125616" y="1713024"/>
            <a:ext cx="477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414D87"/>
                </a:solidFill>
                <a:latin typeface="+mj-lt"/>
              </a:rPr>
              <a:t>3.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D8E914-13DA-5C46-BD39-088B62F46EF7}"/>
              </a:ext>
            </a:extLst>
          </p:cNvPr>
          <p:cNvSpPr txBox="1"/>
          <p:nvPr/>
        </p:nvSpPr>
        <p:spPr>
          <a:xfrm>
            <a:off x="7388756" y="1690164"/>
            <a:ext cx="477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414D87"/>
                </a:solidFill>
                <a:latin typeface="+mj-lt"/>
              </a:rPr>
              <a:t>4.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BC366D-B1A9-1B40-9633-015F2AA5389A}"/>
              </a:ext>
            </a:extLst>
          </p:cNvPr>
          <p:cNvSpPr txBox="1"/>
          <p:nvPr/>
        </p:nvSpPr>
        <p:spPr>
          <a:xfrm>
            <a:off x="9658492" y="1690164"/>
            <a:ext cx="477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414D87"/>
                </a:solidFill>
                <a:latin typeface="+mj-lt"/>
              </a:rPr>
              <a:t>5.</a:t>
            </a:r>
          </a:p>
        </p:txBody>
      </p:sp>
      <p:sp>
        <p:nvSpPr>
          <p:cNvPr id="28" name="Title 4">
            <a:extLst>
              <a:ext uri="{FF2B5EF4-FFF2-40B4-BE49-F238E27FC236}">
                <a16:creationId xmlns:a16="http://schemas.microsoft.com/office/drawing/2014/main" id="{B7DF2685-03A2-C64D-8FC4-0F351B092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172" y="747214"/>
            <a:ext cx="10089173" cy="94720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24E83"/>
                </a:solidFill>
              </a:rPr>
              <a:t>O </a:t>
            </a:r>
            <a:r>
              <a:rPr lang="en-US" dirty="0" err="1">
                <a:solidFill>
                  <a:srgbClr val="424E83"/>
                </a:solidFill>
              </a:rPr>
              <a:t>processo</a:t>
            </a:r>
            <a:r>
              <a:rPr lang="en-US" dirty="0">
                <a:solidFill>
                  <a:srgbClr val="424E83"/>
                </a:solidFill>
              </a:rPr>
              <a:t> do Lab tem </a:t>
            </a:r>
            <a:r>
              <a:rPr lang="en-US" dirty="0" err="1">
                <a:solidFill>
                  <a:srgbClr val="424E83"/>
                </a:solidFill>
              </a:rPr>
              <a:t>cinco</a:t>
            </a:r>
            <a:r>
              <a:rPr lang="en-US" dirty="0">
                <a:solidFill>
                  <a:srgbClr val="424E83"/>
                </a:solidFill>
              </a:rPr>
              <a:t> </a:t>
            </a:r>
            <a:r>
              <a:rPr lang="en-US" dirty="0" err="1">
                <a:solidFill>
                  <a:srgbClr val="424E83"/>
                </a:solidFill>
              </a:rPr>
              <a:t>passos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2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75D3A5B-40D5-A54D-A730-113779B6F8AA}"/>
              </a:ext>
            </a:extLst>
          </p:cNvPr>
          <p:cNvSpPr/>
          <p:nvPr/>
        </p:nvSpPr>
        <p:spPr>
          <a:xfrm>
            <a:off x="540830" y="1424213"/>
            <a:ext cx="5316301" cy="2394764"/>
          </a:xfrm>
          <a:prstGeom prst="rect">
            <a:avLst/>
          </a:prstGeom>
          <a:solidFill>
            <a:srgbClr val="637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9C6B4C-1333-C54D-B353-AC0925C5A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172" y="747215"/>
            <a:ext cx="10089173" cy="51087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424E83"/>
                </a:solidFill>
              </a:rPr>
              <a:t>As </a:t>
            </a:r>
            <a:r>
              <a:rPr lang="en-US" dirty="0" err="1">
                <a:solidFill>
                  <a:srgbClr val="424E83"/>
                </a:solidFill>
              </a:rPr>
              <a:t>ideias</a:t>
            </a:r>
            <a:r>
              <a:rPr lang="en-US" dirty="0">
                <a:solidFill>
                  <a:srgbClr val="424E83"/>
                </a:solidFill>
              </a:rPr>
              <a:t> do Lab </a:t>
            </a:r>
            <a:r>
              <a:rPr lang="en-US" dirty="0" err="1">
                <a:solidFill>
                  <a:srgbClr val="424E83"/>
                </a:solidFill>
              </a:rPr>
              <a:t>atendem</a:t>
            </a:r>
            <a:r>
              <a:rPr lang="en-US" dirty="0">
                <a:solidFill>
                  <a:srgbClr val="424E83"/>
                </a:solidFill>
              </a:rPr>
              <a:t> a </a:t>
            </a:r>
            <a:r>
              <a:rPr lang="en-US" dirty="0" err="1">
                <a:solidFill>
                  <a:srgbClr val="424E83"/>
                </a:solidFill>
              </a:rPr>
              <a:t>quatro</a:t>
            </a:r>
            <a:r>
              <a:rPr lang="en-US" dirty="0">
                <a:solidFill>
                  <a:srgbClr val="424E83"/>
                </a:solidFill>
              </a:rPr>
              <a:t> </a:t>
            </a:r>
            <a:r>
              <a:rPr lang="en-US" dirty="0" err="1">
                <a:solidFill>
                  <a:srgbClr val="424E83"/>
                </a:solidFill>
              </a:rPr>
              <a:t>critérios</a:t>
            </a:r>
            <a:r>
              <a:rPr lang="en-US" dirty="0">
                <a:solidFill>
                  <a:srgbClr val="424E83"/>
                </a:solidFill>
              </a:rPr>
              <a:t> </a:t>
            </a:r>
            <a:r>
              <a:rPr lang="en-US" dirty="0" err="1">
                <a:solidFill>
                  <a:srgbClr val="424E83"/>
                </a:solidFill>
              </a:rPr>
              <a:t>chave</a:t>
            </a:r>
            <a:r>
              <a:rPr lang="en-US" dirty="0">
                <a:solidFill>
                  <a:srgbClr val="424E83"/>
                </a:solidFill>
              </a:rPr>
              <a:t> de </a:t>
            </a:r>
            <a:r>
              <a:rPr lang="en-US" dirty="0" err="1">
                <a:solidFill>
                  <a:srgbClr val="424E83"/>
                </a:solidFill>
              </a:rPr>
              <a:t>seleção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3EF8D8-FA8A-FE43-B4BF-E5E190AAB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07" y="1605327"/>
            <a:ext cx="804245" cy="524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3C3D14-CD06-8348-95F8-B0FC7952F309}"/>
              </a:ext>
            </a:extLst>
          </p:cNvPr>
          <p:cNvSpPr txBox="1"/>
          <p:nvPr/>
        </p:nvSpPr>
        <p:spPr>
          <a:xfrm>
            <a:off x="613323" y="2284053"/>
            <a:ext cx="5171314" cy="14865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600200">
              <a:lnSpc>
                <a:spcPct val="90000"/>
              </a:lnSpc>
              <a:spcAft>
                <a:spcPts val="600"/>
              </a:spcAft>
            </a:pP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Identifica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</a:p>
          <a:p>
            <a:pPr marL="365760" indent="-274320" defTabSz="1600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O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tipo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entidade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(s) que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pode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implementá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-las.</a:t>
            </a:r>
          </a:p>
          <a:p>
            <a:pPr marL="365760" indent="-274320" defTabSz="1600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O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caminho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para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implementação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incluindo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linha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do tempo,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atividades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, e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principais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marcos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  <a:p>
            <a:pPr marL="365760" indent="-274320" defTabSz="1600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Possíveis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desafios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à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implementação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e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estratégias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gerenciamento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relacionadas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5488B-C773-A247-891A-9C659D3F3333}"/>
              </a:ext>
            </a:extLst>
          </p:cNvPr>
          <p:cNvSpPr/>
          <p:nvPr/>
        </p:nvSpPr>
        <p:spPr>
          <a:xfrm>
            <a:off x="540830" y="4021307"/>
            <a:ext cx="5316300" cy="2394764"/>
          </a:xfrm>
          <a:prstGeom prst="rect">
            <a:avLst/>
          </a:prstGeom>
          <a:solidFill>
            <a:srgbClr val="637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45C43D-E0BF-1A4F-90D5-6A4FA62E37D6}"/>
              </a:ext>
            </a:extLst>
          </p:cNvPr>
          <p:cNvSpPr/>
          <p:nvPr/>
        </p:nvSpPr>
        <p:spPr>
          <a:xfrm>
            <a:off x="6073329" y="1424214"/>
            <a:ext cx="5316300" cy="2394763"/>
          </a:xfrm>
          <a:prstGeom prst="rect">
            <a:avLst/>
          </a:prstGeom>
          <a:solidFill>
            <a:srgbClr val="637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B1800E-FE8C-8C49-9F64-28EBD450BFA1}"/>
              </a:ext>
            </a:extLst>
          </p:cNvPr>
          <p:cNvSpPr/>
          <p:nvPr/>
        </p:nvSpPr>
        <p:spPr>
          <a:xfrm>
            <a:off x="6066541" y="4021307"/>
            <a:ext cx="5323087" cy="2394764"/>
          </a:xfrm>
          <a:prstGeom prst="rect">
            <a:avLst/>
          </a:prstGeom>
          <a:solidFill>
            <a:srgbClr val="637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67A2350-A43A-E549-99A1-05AE822BD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54" y="4141104"/>
            <a:ext cx="615950" cy="818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E60795-C055-B04A-85BD-A1D265FE2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013" y="1536429"/>
            <a:ext cx="673002" cy="6730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8EC84B-A148-6541-9F1A-8D156CE6C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013" y="4155266"/>
            <a:ext cx="870778" cy="749274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2B0DC3-4830-2246-A388-AA35BA6D4EA2}"/>
              </a:ext>
            </a:extLst>
          </p:cNvPr>
          <p:cNvSpPr txBox="1"/>
          <p:nvPr/>
        </p:nvSpPr>
        <p:spPr>
          <a:xfrm>
            <a:off x="1494353" y="1745351"/>
            <a:ext cx="259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Acionável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89835D-76B4-294D-A576-92685DB92D92}"/>
              </a:ext>
            </a:extLst>
          </p:cNvPr>
          <p:cNvSpPr txBox="1"/>
          <p:nvPr/>
        </p:nvSpPr>
        <p:spPr>
          <a:xfrm>
            <a:off x="1494353" y="4611101"/>
            <a:ext cx="1543931" cy="3416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600200">
              <a:lnSpc>
                <a:spcPct val="90000"/>
              </a:lnSpc>
              <a:spcAft>
                <a:spcPts val="600"/>
              </a:spcAft>
            </a:pP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Inovador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1F0EFB-0F54-A045-8457-BD3BDC9D7AA3}"/>
              </a:ext>
            </a:extLst>
          </p:cNvPr>
          <p:cNvSpPr txBox="1"/>
          <p:nvPr/>
        </p:nvSpPr>
        <p:spPr>
          <a:xfrm>
            <a:off x="7124137" y="1759201"/>
            <a:ext cx="144779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00200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Catalítico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EC409E-9419-AC4E-8C63-B27837948962}"/>
              </a:ext>
            </a:extLst>
          </p:cNvPr>
          <p:cNvSpPr txBox="1"/>
          <p:nvPr/>
        </p:nvSpPr>
        <p:spPr>
          <a:xfrm>
            <a:off x="7124137" y="4611101"/>
            <a:ext cx="3525208" cy="3416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91440" defTabSz="1600200">
              <a:lnSpc>
                <a:spcPct val="90000"/>
              </a:lnSpc>
              <a:spcAft>
                <a:spcPts val="300"/>
              </a:spcAft>
            </a:pP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Financeiramente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sustentável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8E2C41-9AB4-6A4E-B3F6-0CE9B5FE3DCB}"/>
              </a:ext>
            </a:extLst>
          </p:cNvPr>
          <p:cNvSpPr txBox="1"/>
          <p:nvPr/>
        </p:nvSpPr>
        <p:spPr>
          <a:xfrm>
            <a:off x="613323" y="5097175"/>
            <a:ext cx="5171314" cy="12157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600200">
              <a:lnSpc>
                <a:spcPct val="90000"/>
              </a:lnSpc>
              <a:spcAft>
                <a:spcPts val="600"/>
              </a:spcAft>
            </a:pPr>
            <a:r>
              <a:rPr lang="pt-B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Tem a capacidade de abordar, direta ou indiretamente, barreiras ao financiamento climático privado que: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65760" indent="-274320" defTabSz="1600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Ainda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não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foram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abordadas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OU</a:t>
            </a:r>
          </a:p>
          <a:p>
            <a:pPr marL="365760" indent="-274320" defTabSz="1600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Que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serão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abordadas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maneira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mais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efetiva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comparada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a outros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instrumentos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no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mercado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700D7E-9750-4644-9974-4EDFD857C4DC}"/>
              </a:ext>
            </a:extLst>
          </p:cNvPr>
          <p:cNvSpPr txBox="1"/>
          <p:nvPr/>
        </p:nvSpPr>
        <p:spPr>
          <a:xfrm>
            <a:off x="6142614" y="2284052"/>
            <a:ext cx="5171127" cy="14865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600200">
              <a:lnSpc>
                <a:spcPct val="90000"/>
              </a:lnSpc>
              <a:spcAft>
                <a:spcPts val="600"/>
              </a:spcAft>
            </a:pP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Demonstra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potencial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para:</a:t>
            </a:r>
          </a:p>
          <a:p>
            <a:pPr marL="365760" indent="-274320" defTabSz="1600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Mobilizar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capital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climático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privado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dentro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de um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mercado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significativo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  <a:p>
            <a:pPr marL="365760" indent="-274320" defTabSz="1600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pt-B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Ser ampliado ou replicado em outros contextos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  <a:p>
            <a:pPr marL="365760" indent="-274320" defTabSz="1600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pt-B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Atingir impactos socioeconômicos, de desenvolvimento e ambientais.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3A4BAE-86AA-324E-8242-A96954F3B30F}"/>
              </a:ext>
            </a:extLst>
          </p:cNvPr>
          <p:cNvSpPr txBox="1"/>
          <p:nvPr/>
        </p:nvSpPr>
        <p:spPr>
          <a:xfrm>
            <a:off x="6142427" y="5097175"/>
            <a:ext cx="5171314" cy="12157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600200">
              <a:lnSpc>
                <a:spcPct val="90000"/>
              </a:lnSpc>
              <a:spcAft>
                <a:spcPts val="600"/>
              </a:spcAft>
            </a:pP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Identifica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</a:p>
          <a:p>
            <a:pPr marL="365760" indent="-274320" defTabSz="1600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pt-B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Uma estratégia para eliminar o apoio financeiro público, alcançando viabilidade do mercado.</a:t>
            </a:r>
          </a:p>
          <a:p>
            <a:pPr marL="365760" indent="-274320" defTabSz="1600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pt-B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Possíveis desafios para alcançar os objetivos e estratégias de gerenciamento relacionadas.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141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B2ECED7-A7C9-B64D-A885-8E292BBAE0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400" b="1" dirty="0" err="1"/>
              <a:t>Estudos</a:t>
            </a:r>
            <a:r>
              <a:rPr lang="en-US" sz="5400" b="1" dirty="0"/>
              <a:t> de </a:t>
            </a:r>
            <a:r>
              <a:rPr lang="en-US" sz="5400" b="1" dirty="0" err="1"/>
              <a:t>caso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446501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ECDF9-2CF0-494E-9C47-0F9E5CD97F1A}"/>
              </a:ext>
            </a:extLst>
          </p:cNvPr>
          <p:cNvSpPr txBox="1">
            <a:spLocks/>
          </p:cNvSpPr>
          <p:nvPr/>
        </p:nvSpPr>
        <p:spPr>
          <a:xfrm>
            <a:off x="5851562" y="809605"/>
            <a:ext cx="5990569" cy="51654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rgbClr val="404040"/>
                </a:solidFill>
                <a:latin typeface="+mn-lt"/>
                <a:ea typeface="+mn-ea"/>
                <a:cs typeface="Cronos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404040"/>
                </a:solidFill>
                <a:latin typeface="+mn-lt"/>
                <a:ea typeface="+mn-ea"/>
                <a:cs typeface="Cronos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04040"/>
                </a:solidFill>
                <a:latin typeface="+mn-lt"/>
                <a:ea typeface="+mn-ea"/>
                <a:cs typeface="Cronos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404040"/>
                </a:solidFill>
                <a:latin typeface="+mn-lt"/>
                <a:ea typeface="+mn-ea"/>
                <a:cs typeface="Cronos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404040"/>
                </a:solidFill>
                <a:latin typeface="+mn-lt"/>
                <a:ea typeface="+mn-ea"/>
                <a:cs typeface="Cronos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err="1">
                <a:solidFill>
                  <a:srgbClr val="666666"/>
                </a:solidFill>
              </a:rPr>
              <a:t>Introdução</a:t>
            </a:r>
            <a:r>
              <a:rPr lang="en-US" sz="2800" dirty="0">
                <a:solidFill>
                  <a:srgbClr val="666666"/>
                </a:solidFill>
              </a:rPr>
              <a:t> </a:t>
            </a:r>
            <a:r>
              <a:rPr lang="en-US" sz="2800" dirty="0" err="1">
                <a:solidFill>
                  <a:srgbClr val="666666"/>
                </a:solidFill>
              </a:rPr>
              <a:t>ao</a:t>
            </a:r>
            <a:r>
              <a:rPr lang="en-US" sz="2800" dirty="0">
                <a:solidFill>
                  <a:srgbClr val="666666"/>
                </a:solidFill>
              </a:rPr>
              <a:t> Lab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err="1">
                <a:solidFill>
                  <a:srgbClr val="666666"/>
                </a:solidFill>
              </a:rPr>
              <a:t>Êxito</a:t>
            </a:r>
            <a:r>
              <a:rPr lang="en-US" sz="2800" dirty="0">
                <a:solidFill>
                  <a:srgbClr val="666666"/>
                </a:solidFill>
              </a:rPr>
              <a:t> e </a:t>
            </a:r>
            <a:r>
              <a:rPr lang="en-US" sz="2800" dirty="0" err="1">
                <a:solidFill>
                  <a:srgbClr val="666666"/>
                </a:solidFill>
              </a:rPr>
              <a:t>Impacto</a:t>
            </a:r>
            <a:endParaRPr lang="en-US" sz="2800" dirty="0">
              <a:solidFill>
                <a:srgbClr val="666666"/>
              </a:solidFill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err="1">
                <a:solidFill>
                  <a:srgbClr val="666666"/>
                </a:solidFill>
              </a:rPr>
              <a:t>Chamada</a:t>
            </a:r>
            <a:r>
              <a:rPr lang="en-US" sz="2800" dirty="0">
                <a:solidFill>
                  <a:srgbClr val="666666"/>
                </a:solidFill>
              </a:rPr>
              <a:t> para </a:t>
            </a:r>
            <a:r>
              <a:rPr lang="en-US" sz="2800" dirty="0" err="1">
                <a:solidFill>
                  <a:srgbClr val="666666"/>
                </a:solidFill>
              </a:rPr>
              <a:t>Ideias</a:t>
            </a:r>
            <a:r>
              <a:rPr lang="en-US" sz="2800" dirty="0">
                <a:solidFill>
                  <a:srgbClr val="666666"/>
                </a:solidFill>
              </a:rPr>
              <a:t> 2020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solidFill>
                  <a:srgbClr val="666666"/>
                </a:solidFill>
              </a:rPr>
              <a:t>Q&amp;A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E5D4D77D-52C0-AC4B-ABAC-362EDC1EF1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7352" y="1254821"/>
            <a:ext cx="3244850" cy="3854399"/>
          </a:xfrm>
          <a:prstGeom prst="rect">
            <a:avLst/>
          </a:prstGeom>
        </p:spPr>
        <p:txBody>
          <a:bodyPr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aseline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Agenda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20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2753B4-DD52-B544-80A9-7515817D3732}"/>
              </a:ext>
            </a:extLst>
          </p:cNvPr>
          <p:cNvSpPr txBox="1">
            <a:spLocks/>
          </p:cNvSpPr>
          <p:nvPr/>
        </p:nvSpPr>
        <p:spPr>
          <a:xfrm>
            <a:off x="733425" y="3714934"/>
            <a:ext cx="3853295" cy="15618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Responsible Commodities Facility</a:t>
            </a:r>
          </a:p>
          <a:p>
            <a:pPr algn="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IN" sz="1800" i="1" dirty="0" err="1">
                <a:solidFill>
                  <a:srgbClr val="414D87"/>
                </a:solidFill>
                <a:latin typeface="Century Gothic" panose="020B0502020202020204" pitchFamily="34" charset="0"/>
                <a:ea typeface="+mn-ea"/>
                <a:cs typeface="+mn-cs"/>
              </a:rPr>
              <a:t>Estudo</a:t>
            </a:r>
            <a:r>
              <a:rPr lang="en-IN" sz="1800" i="1" dirty="0">
                <a:solidFill>
                  <a:srgbClr val="414D87"/>
                </a:solidFill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lang="en-IN" sz="1800" i="1" dirty="0" err="1">
                <a:solidFill>
                  <a:srgbClr val="414D87"/>
                </a:solidFill>
                <a:latin typeface="Century Gothic" panose="020B0502020202020204" pitchFamily="34" charset="0"/>
                <a:ea typeface="+mn-ea"/>
                <a:cs typeface="+mn-cs"/>
              </a:rPr>
              <a:t>caso</a:t>
            </a:r>
            <a:endParaRPr lang="en-IN" sz="1800" i="1" dirty="0">
              <a:solidFill>
                <a:srgbClr val="414D87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IN" sz="32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331BA-F1EC-174D-A082-60814774BE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337" y="1190370"/>
            <a:ext cx="3115383" cy="227291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D3B219-42A1-454F-A87C-87A9F43DAA12}"/>
              </a:ext>
            </a:extLst>
          </p:cNvPr>
          <p:cNvCxnSpPr/>
          <p:nvPr/>
        </p:nvCxnSpPr>
        <p:spPr>
          <a:xfrm>
            <a:off x="5239670" y="1724429"/>
            <a:ext cx="0" cy="3477718"/>
          </a:xfrm>
          <a:prstGeom prst="line">
            <a:avLst/>
          </a:prstGeom>
          <a:ln>
            <a:solidFill>
              <a:srgbClr val="393A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952391" y="5982479"/>
            <a:ext cx="3634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IN" sz="2800" i="1" dirty="0">
                <a:solidFill>
                  <a:schemeClr val="accent6"/>
                </a:solidFill>
                <a:latin typeface="Century Gothic" panose="020B0502020202020204" pitchFamily="34" charset="0"/>
              </a:rPr>
              <a:t>2018 Lab Instrument</a:t>
            </a:r>
          </a:p>
        </p:txBody>
      </p:sp>
      <p:pic>
        <p:nvPicPr>
          <p:cNvPr id="7" name="Espaço Reservado para Imagem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066489" y="0"/>
            <a:ext cx="7793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17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04" r="28756"/>
          <a:stretch/>
        </p:blipFill>
        <p:spPr>
          <a:xfrm>
            <a:off x="371208" y="430363"/>
            <a:ext cx="4162291" cy="5992092"/>
          </a:xfrm>
          <a:prstGeom prst="rect">
            <a:avLst/>
          </a:prstGeom>
        </p:spPr>
      </p:pic>
      <p:sp>
        <p:nvSpPr>
          <p:cNvPr id="9" name="Rectangle 25">
            <a:extLst>
              <a:ext uri="{FF2B5EF4-FFF2-40B4-BE49-F238E27FC236}">
                <a16:creationId xmlns:a16="http://schemas.microsoft.com/office/drawing/2014/main" id="{CD2C08B2-48DE-4F38-A344-19C9AE258E91}"/>
              </a:ext>
            </a:extLst>
          </p:cNvPr>
          <p:cNvSpPr/>
          <p:nvPr/>
        </p:nvSpPr>
        <p:spPr>
          <a:xfrm>
            <a:off x="371207" y="430356"/>
            <a:ext cx="4167255" cy="5997287"/>
          </a:xfrm>
          <a:prstGeom prst="rect">
            <a:avLst/>
          </a:prstGeom>
          <a:solidFill>
            <a:schemeClr val="bg2">
              <a:lumMod val="2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662855-0D9C-4A3F-8408-4E4350F6E86D}"/>
              </a:ext>
            </a:extLst>
          </p:cNvPr>
          <p:cNvSpPr/>
          <p:nvPr/>
        </p:nvSpPr>
        <p:spPr>
          <a:xfrm>
            <a:off x="511405" y="641186"/>
            <a:ext cx="3830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6802ACB-A414-48A7-BF73-463A5DAC01CE}"/>
              </a:ext>
            </a:extLst>
          </p:cNvPr>
          <p:cNvCxnSpPr>
            <a:cxnSpLocks/>
          </p:cNvCxnSpPr>
          <p:nvPr/>
        </p:nvCxnSpPr>
        <p:spPr>
          <a:xfrm flipV="1">
            <a:off x="590164" y="913669"/>
            <a:ext cx="155448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24">
            <a:extLst>
              <a:ext uri="{FF2B5EF4-FFF2-40B4-BE49-F238E27FC236}">
                <a16:creationId xmlns:a16="http://schemas.microsoft.com/office/drawing/2014/main" id="{7F8385E5-2CB5-4A73-B81F-58B5360B6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984376"/>
              </p:ext>
            </p:extLst>
          </p:nvPr>
        </p:nvGraphicFramePr>
        <p:xfrm>
          <a:off x="4612258" y="408820"/>
          <a:ext cx="7238037" cy="6209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65532">
                  <a:extLst>
                    <a:ext uri="{9D8B030D-6E8A-4147-A177-3AD203B41FA5}">
                      <a16:colId xmlns:a16="http://schemas.microsoft.com/office/drawing/2014/main" val="3071568641"/>
                    </a:ext>
                  </a:extLst>
                </a:gridCol>
                <a:gridCol w="5372505">
                  <a:extLst>
                    <a:ext uri="{9D8B030D-6E8A-4147-A177-3AD203B41FA5}">
                      <a16:colId xmlns:a16="http://schemas.microsoft.com/office/drawing/2014/main" val="436709761"/>
                    </a:ext>
                  </a:extLst>
                </a:gridCol>
              </a:tblGrid>
              <a:tr h="822789"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kumimoji="0" lang="en-US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24E83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OBJETIVO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fontAlgn="auto">
                        <a:spcAft>
                          <a:spcPts val="0"/>
                        </a:spcAft>
                        <a:buNone/>
                      </a:pPr>
                      <a:r>
                        <a:rPr kumimoji="0" lang="pt-BR" sz="15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Promover a </a:t>
                      </a:r>
                      <a:r>
                        <a:rPr kumimoji="0" lang="pt-BR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expansão da produção </a:t>
                      </a:r>
                      <a:r>
                        <a:rPr kumimoji="0" lang="pt-BR" sz="15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responsável de commodities, </a:t>
                      </a:r>
                      <a:r>
                        <a:rPr kumimoji="0" lang="pt-BR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focando inicialmente em </a:t>
                      </a:r>
                      <a:r>
                        <a:rPr kumimoji="0" lang="pt-BR" sz="15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soja no Cerrado, por meio de incentivos </a:t>
                      </a:r>
                      <a:r>
                        <a:rPr kumimoji="0" lang="pt-BR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financeiros e comerciais para o plantio em </a:t>
                      </a:r>
                      <a:r>
                        <a:rPr kumimoji="0" lang="pt-BR" sz="15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terras já desmatadas e degradadas.</a:t>
                      </a:r>
                      <a:endParaRPr kumimoji="0" lang="en-US" sz="150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66666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1812680"/>
                  </a:ext>
                </a:extLst>
              </a:tr>
              <a:tr h="738010"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kumimoji="0" lang="en-US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24E83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PROPONENTE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BVRio</a:t>
                      </a:r>
                      <a:endParaRPr kumimoji="0" lang="en-US" sz="150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66666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6597638"/>
                  </a:ext>
                </a:extLst>
              </a:tr>
              <a:tr h="1258401"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kumimoji="0" lang="en-US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24E83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DIFERENCIAL</a:t>
                      </a:r>
                      <a:endParaRPr kumimoji="0" lang="en-US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24E83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Primeiro</a:t>
                      </a:r>
                      <a:r>
                        <a:rPr lang="en-IN" sz="1500" b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IN" sz="1500" b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instrumento</a:t>
                      </a:r>
                      <a:r>
                        <a:rPr lang="en-IN" sz="1500" b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IN" sz="1500" b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financeiro</a:t>
                      </a:r>
                      <a:r>
                        <a:rPr lang="en-IN" sz="1500" b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no Brasil a </a:t>
                      </a:r>
                      <a:r>
                        <a:rPr lang="en-IN" sz="1500" b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admitir</a:t>
                      </a:r>
                      <a:r>
                        <a:rPr lang="en-IN" sz="1500" b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IN" sz="1500" b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apenas</a:t>
                      </a:r>
                      <a:r>
                        <a:rPr lang="en-IN" sz="1500" b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IN" sz="1500" b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produtores</a:t>
                      </a:r>
                      <a:r>
                        <a:rPr lang="en-IN" sz="1500" b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que </a:t>
                      </a:r>
                      <a:r>
                        <a:rPr lang="en-IN" sz="1500" b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estejam</a:t>
                      </a:r>
                      <a:r>
                        <a:rPr lang="en-IN" sz="1500" b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IN" sz="1500" b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em</a:t>
                      </a:r>
                      <a:r>
                        <a:rPr lang="en-IN" sz="1500" b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IN" sz="1500" b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conformidade</a:t>
                      </a:r>
                      <a:r>
                        <a:rPr lang="en-IN" sz="1500" b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com as leis </a:t>
                      </a:r>
                      <a:r>
                        <a:rPr lang="en-IN" sz="1500" b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ambientais</a:t>
                      </a:r>
                      <a:r>
                        <a:rPr lang="en-IN" sz="1500" b="0" baseline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e com </a:t>
                      </a:r>
                      <a:r>
                        <a:rPr lang="en-IN" sz="1500" b="0" baseline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condições</a:t>
                      </a:r>
                      <a:r>
                        <a:rPr lang="en-IN" sz="1500" b="0" baseline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IN" sz="1500" b="0" baseline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comerciais</a:t>
                      </a:r>
                      <a:r>
                        <a:rPr lang="en-IN" sz="1500" b="0" baseline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e </a:t>
                      </a:r>
                      <a:r>
                        <a:rPr lang="en-IN" sz="1500" b="0" baseline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financeiras</a:t>
                      </a:r>
                      <a:r>
                        <a:rPr lang="en-IN" sz="1500" b="0" baseline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para </a:t>
                      </a:r>
                      <a:r>
                        <a:rPr lang="en-IN" sz="1500" b="0" baseline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direcionar</a:t>
                      </a:r>
                      <a:r>
                        <a:rPr lang="en-IN" sz="1500" b="0" baseline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a </a:t>
                      </a:r>
                      <a:r>
                        <a:rPr lang="en-IN" sz="1500" b="0" baseline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expansão</a:t>
                      </a:r>
                      <a:r>
                        <a:rPr lang="en-IN" sz="1500" b="0" baseline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da </a:t>
                      </a:r>
                      <a:r>
                        <a:rPr lang="en-IN" sz="1500" b="0" baseline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soja</a:t>
                      </a:r>
                      <a:r>
                        <a:rPr lang="en-IN" sz="1500" b="0" baseline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IN" sz="1500" b="0" dirty="0" smtClean="0">
                        <a:solidFill>
                          <a:srgbClr val="666666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66666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2338479"/>
                  </a:ext>
                </a:extLst>
              </a:tr>
              <a:tr h="775857"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kumimoji="0" lang="en-US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24E83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CAPITAL MOBILIZADO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Primeiro</a:t>
                      </a:r>
                      <a:r>
                        <a:rPr kumimoji="0" lang="en-US" sz="15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fundo</a:t>
                      </a:r>
                      <a:r>
                        <a:rPr kumimoji="0" lang="en-US" sz="15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kumimoji="0" lang="en-US" sz="150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dívida</a:t>
                      </a:r>
                      <a:r>
                        <a:rPr kumimoji="0" lang="en-US" sz="15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no valor de US$ 50 </a:t>
                      </a:r>
                      <a:r>
                        <a:rPr kumimoji="0" lang="en-US" sz="150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milhões</a:t>
                      </a:r>
                      <a:r>
                        <a:rPr kumimoji="0" lang="en-US" sz="15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Capital é </a:t>
                      </a:r>
                      <a:r>
                        <a:rPr kumimoji="0" lang="en-US" sz="150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lastreado</a:t>
                      </a:r>
                      <a:r>
                        <a:rPr kumimoji="0" lang="en-US" sz="15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por </a:t>
                      </a:r>
                      <a:r>
                        <a:rPr kumimoji="0" lang="en-US" sz="150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recebíveis</a:t>
                      </a:r>
                      <a:r>
                        <a:rPr kumimoji="0" lang="en-US" sz="15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referentes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à </a:t>
                      </a:r>
                      <a:r>
                        <a:rPr kumimoji="0" lang="en-US" sz="150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produção</a:t>
                      </a:r>
                      <a:r>
                        <a:rPr kumimoji="0" lang="en-US" sz="15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agrícola</a:t>
                      </a:r>
                      <a:r>
                        <a:rPr kumimoji="0" lang="en-US" sz="15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1423045"/>
                  </a:ext>
                </a:extLst>
              </a:tr>
              <a:tr h="832627"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kumimoji="0" lang="en-US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24E83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PAPEL DO LAB</a:t>
                      </a:r>
                      <a:endParaRPr kumimoji="0" lang="en-US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24E83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 Lab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auxiliou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no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refinamento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do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modelo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negócio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desenvolvimento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da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plataforma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gerenciamento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da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operação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e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critérios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para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monitoramento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ambiental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modelagem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finaneira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assim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como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no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acesso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potenciais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investidores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da SIM e do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fundo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IN" sz="1500" b="0" dirty="0">
                        <a:solidFill>
                          <a:srgbClr val="6666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4710082"/>
                  </a:ext>
                </a:extLst>
              </a:tr>
              <a:tr h="763822">
                <a:tc>
                  <a:txBody>
                    <a:bodyPr/>
                    <a:lstStyle/>
                    <a:p>
                      <a:pPr marL="0" marR="0" indent="0" algn="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24E83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TIPO DE INVESTIMENTO</a:t>
                      </a:r>
                    </a:p>
                    <a:p>
                      <a:pPr algn="r">
                        <a:spcAft>
                          <a:spcPts val="300"/>
                        </a:spcAft>
                      </a:pPr>
                      <a:endParaRPr kumimoji="0" lang="en-US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24E83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Dívida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; equity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kern="1200" dirty="0">
                        <a:solidFill>
                          <a:srgbClr val="666666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567453"/>
                  </a:ext>
                </a:extLst>
              </a:tr>
            </a:tbl>
          </a:graphicData>
        </a:graphic>
      </p:graphicFrame>
      <p:sp>
        <p:nvSpPr>
          <p:cNvPr id="13" name="Rectangle 22">
            <a:extLst>
              <a:ext uri="{FF2B5EF4-FFF2-40B4-BE49-F238E27FC236}">
                <a16:creationId xmlns:a16="http://schemas.microsoft.com/office/drawing/2014/main" id="{65540C92-AD46-480D-97DA-B96E8E2550B8}"/>
              </a:ext>
            </a:extLst>
          </p:cNvPr>
          <p:cNvSpPr/>
          <p:nvPr/>
        </p:nvSpPr>
        <p:spPr>
          <a:xfrm>
            <a:off x="506442" y="913669"/>
            <a:ext cx="24944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Responsible Commodities Facility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2018 Lab Instrument</a:t>
            </a:r>
          </a:p>
        </p:txBody>
      </p:sp>
    </p:spTree>
    <p:extLst>
      <p:ext uri="{BB962C8B-B14F-4D97-AF65-F5344CB8AC3E}">
        <p14:creationId xmlns:p14="http://schemas.microsoft.com/office/powerpoint/2010/main" val="4035876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2753B4-DD52-B544-80A9-7515817D3732}"/>
              </a:ext>
            </a:extLst>
          </p:cNvPr>
          <p:cNvSpPr txBox="1">
            <a:spLocks/>
          </p:cNvSpPr>
          <p:nvPr/>
        </p:nvSpPr>
        <p:spPr>
          <a:xfrm>
            <a:off x="307731" y="3714934"/>
            <a:ext cx="4513651" cy="15618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POPLUZ </a:t>
            </a:r>
          </a:p>
          <a:p>
            <a:pPr algn="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accent6"/>
                </a:solidFill>
                <a:latin typeface="Century Gothic" panose="020B0502020202020204" pitchFamily="34" charset="0"/>
              </a:rPr>
              <a:t>(Antigo DESH)</a:t>
            </a:r>
          </a:p>
          <a:p>
            <a:pPr algn="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IN" sz="1800" i="1" dirty="0" err="1">
                <a:solidFill>
                  <a:srgbClr val="414D87"/>
                </a:solidFill>
                <a:latin typeface="Century Gothic" panose="020B0502020202020204" pitchFamily="34" charset="0"/>
                <a:ea typeface="+mn-ea"/>
                <a:cs typeface="+mn-cs"/>
              </a:rPr>
              <a:t>Estudo</a:t>
            </a:r>
            <a:r>
              <a:rPr lang="en-IN" sz="1800" i="1" dirty="0">
                <a:solidFill>
                  <a:srgbClr val="414D87"/>
                </a:solidFill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lang="en-IN" sz="1800" i="1" dirty="0" err="1">
                <a:solidFill>
                  <a:srgbClr val="414D87"/>
                </a:solidFill>
                <a:latin typeface="Century Gothic" panose="020B0502020202020204" pitchFamily="34" charset="0"/>
                <a:ea typeface="+mn-ea"/>
                <a:cs typeface="+mn-cs"/>
              </a:rPr>
              <a:t>caso</a:t>
            </a:r>
            <a:endParaRPr lang="en-IN" sz="3200" b="1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331BA-F1EC-174D-A082-60814774BE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337" y="1190370"/>
            <a:ext cx="3115383" cy="227291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D3B219-42A1-454F-A87C-87A9F43DAA12}"/>
              </a:ext>
            </a:extLst>
          </p:cNvPr>
          <p:cNvCxnSpPr/>
          <p:nvPr/>
        </p:nvCxnSpPr>
        <p:spPr>
          <a:xfrm>
            <a:off x="5239670" y="1724429"/>
            <a:ext cx="0" cy="3477718"/>
          </a:xfrm>
          <a:prstGeom prst="line">
            <a:avLst/>
          </a:prstGeom>
          <a:ln>
            <a:solidFill>
              <a:srgbClr val="393A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AF96B83-85CD-40D3-9351-E6D09BC6E2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9"/>
          <a:stretch/>
        </p:blipFill>
        <p:spPr>
          <a:xfrm>
            <a:off x="5239668" y="0"/>
            <a:ext cx="6943368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952392" y="5982479"/>
            <a:ext cx="3634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IN" sz="2800" i="1" dirty="0">
                <a:solidFill>
                  <a:schemeClr val="accent6"/>
                </a:solidFill>
                <a:latin typeface="Century Gothic" panose="020B0502020202020204" pitchFamily="34" charset="0"/>
              </a:rPr>
              <a:t>2018 Lab Instrument</a:t>
            </a:r>
          </a:p>
        </p:txBody>
      </p:sp>
    </p:spTree>
    <p:extLst>
      <p:ext uri="{BB962C8B-B14F-4D97-AF65-F5344CB8AC3E}">
        <p14:creationId xmlns:p14="http://schemas.microsoft.com/office/powerpoint/2010/main" val="3664796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0D59D78-E2E4-4E11-8DE4-E9F2920E92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31369" b="-149"/>
          <a:stretch/>
        </p:blipFill>
        <p:spPr>
          <a:xfrm>
            <a:off x="371206" y="430363"/>
            <a:ext cx="4167255" cy="5997280"/>
          </a:xfrm>
          <a:prstGeom prst="rect">
            <a:avLst/>
          </a:prstGeom>
          <a:solidFill>
            <a:schemeClr val="bg1">
              <a:alpha val="16000"/>
            </a:schemeClr>
          </a:solidFill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D2C08B2-48DE-4F38-A344-19C9AE258E91}"/>
              </a:ext>
            </a:extLst>
          </p:cNvPr>
          <p:cNvSpPr/>
          <p:nvPr/>
        </p:nvSpPr>
        <p:spPr>
          <a:xfrm>
            <a:off x="371207" y="430356"/>
            <a:ext cx="4167255" cy="5997287"/>
          </a:xfrm>
          <a:prstGeom prst="rect">
            <a:avLst/>
          </a:prstGeom>
          <a:solidFill>
            <a:schemeClr val="bg2">
              <a:lumMod val="2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662855-0D9C-4A3F-8408-4E4350F6E86D}"/>
              </a:ext>
            </a:extLst>
          </p:cNvPr>
          <p:cNvSpPr/>
          <p:nvPr/>
        </p:nvSpPr>
        <p:spPr>
          <a:xfrm>
            <a:off x="511405" y="641186"/>
            <a:ext cx="3830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C3E824-EE70-4C1A-8E62-6BD64530E7FE}"/>
              </a:ext>
            </a:extLst>
          </p:cNvPr>
          <p:cNvSpPr/>
          <p:nvPr/>
        </p:nvSpPr>
        <p:spPr>
          <a:xfrm>
            <a:off x="511405" y="2337272"/>
            <a:ext cx="1907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2018 Lab </a:t>
            </a:r>
            <a:r>
              <a:rPr lang="en-US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Instrument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540C92-AD46-480D-97DA-B96E8E2550B8}"/>
              </a:ext>
            </a:extLst>
          </p:cNvPr>
          <p:cNvSpPr/>
          <p:nvPr/>
        </p:nvSpPr>
        <p:spPr>
          <a:xfrm>
            <a:off x="499044" y="952277"/>
            <a:ext cx="2494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POPLUZ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6802ACB-A414-48A7-BF73-463A5DAC01CE}"/>
              </a:ext>
            </a:extLst>
          </p:cNvPr>
          <p:cNvCxnSpPr>
            <a:cxnSpLocks/>
          </p:cNvCxnSpPr>
          <p:nvPr/>
        </p:nvCxnSpPr>
        <p:spPr>
          <a:xfrm flipV="1">
            <a:off x="590164" y="913669"/>
            <a:ext cx="155448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24">
            <a:extLst>
              <a:ext uri="{FF2B5EF4-FFF2-40B4-BE49-F238E27FC236}">
                <a16:creationId xmlns:a16="http://schemas.microsoft.com/office/drawing/2014/main" id="{7F8385E5-2CB5-4A73-B81F-58B5360B6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477512"/>
              </p:ext>
            </p:extLst>
          </p:nvPr>
        </p:nvGraphicFramePr>
        <p:xfrm>
          <a:off x="4638675" y="641186"/>
          <a:ext cx="7054282" cy="55762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3964">
                  <a:extLst>
                    <a:ext uri="{9D8B030D-6E8A-4147-A177-3AD203B41FA5}">
                      <a16:colId xmlns:a16="http://schemas.microsoft.com/office/drawing/2014/main" val="3071568641"/>
                    </a:ext>
                  </a:extLst>
                </a:gridCol>
                <a:gridCol w="5140318">
                  <a:extLst>
                    <a:ext uri="{9D8B030D-6E8A-4147-A177-3AD203B41FA5}">
                      <a16:colId xmlns:a16="http://schemas.microsoft.com/office/drawing/2014/main" val="436709761"/>
                    </a:ext>
                  </a:extLst>
                </a:gridCol>
              </a:tblGrid>
              <a:tr h="883741"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kumimoji="0" lang="en-US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24E83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OBJETIVO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fontAlgn="auto">
                        <a:spcAft>
                          <a:spcPts val="0"/>
                        </a:spcAft>
                        <a:buNone/>
                      </a:pPr>
                      <a:r>
                        <a:rPr kumimoji="0" lang="pt-BR" sz="15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Desenvolver e viabilizar um mecanismo financeiro que forneça acesso a sistemas de energia solar, sem custos iniciais e a uma taxa mais baixa de energia, para inquilinos de baixa </a:t>
                      </a:r>
                      <a:r>
                        <a:rPr kumimoji="0" lang="pt-BR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renda.</a:t>
                      </a:r>
                      <a:endParaRPr kumimoji="0" lang="en-US" sz="150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66666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1812680"/>
                  </a:ext>
                </a:extLst>
              </a:tr>
              <a:tr h="716380"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kumimoji="0" lang="en-US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24E83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PROPONENTE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Endless AB e </a:t>
                      </a:r>
                      <a:r>
                        <a:rPr kumimoji="0" lang="en-US" sz="150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eGás</a:t>
                      </a:r>
                      <a:endParaRPr kumimoji="0" lang="en-US" sz="150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66666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6597638"/>
                  </a:ext>
                </a:extLst>
              </a:tr>
              <a:tr h="958645"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kumimoji="0" lang="en-US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24E83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DIFERENCIAL</a:t>
                      </a:r>
                      <a:endParaRPr kumimoji="0" lang="en-US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24E83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Viabilizar</a:t>
                      </a:r>
                      <a:r>
                        <a:rPr lang="en-IN" sz="1500" b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o </a:t>
                      </a:r>
                      <a:r>
                        <a:rPr lang="en-IN" sz="1500" b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acesso</a:t>
                      </a:r>
                      <a:r>
                        <a:rPr lang="en-IN" sz="1500" b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à </a:t>
                      </a:r>
                      <a:r>
                        <a:rPr lang="en-IN" sz="1500" b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energia</a:t>
                      </a:r>
                      <a:r>
                        <a:rPr lang="en-IN" sz="1500" b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solar para a </a:t>
                      </a:r>
                      <a:r>
                        <a:rPr lang="en-IN" sz="1500" b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população</a:t>
                      </a:r>
                      <a:r>
                        <a:rPr lang="en-IN" sz="1500" b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de </a:t>
                      </a:r>
                      <a:r>
                        <a:rPr lang="en-IN" sz="1500" b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baixa</a:t>
                      </a:r>
                      <a:r>
                        <a:rPr lang="en-IN" sz="1500" b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IN" sz="1500" b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renda</a:t>
                      </a:r>
                      <a:r>
                        <a:rPr lang="en-IN" sz="1500" b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IN" sz="1500" b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ajudando</a:t>
                      </a:r>
                      <a:r>
                        <a:rPr lang="en-IN" sz="1500" b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a </a:t>
                      </a:r>
                      <a:r>
                        <a:rPr lang="en-IN" sz="1500" b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democratizar</a:t>
                      </a:r>
                      <a:r>
                        <a:rPr lang="en-IN" sz="1500" b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a </a:t>
                      </a:r>
                      <a:r>
                        <a:rPr lang="en-IN" sz="1500" b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energia</a:t>
                      </a:r>
                      <a:r>
                        <a:rPr lang="en-IN" sz="1500" b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IN" sz="1500" b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renovável</a:t>
                      </a:r>
                      <a:r>
                        <a:rPr lang="en-IN" sz="1500" b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 no </a:t>
                      </a:r>
                      <a:r>
                        <a:rPr lang="en-IN" sz="1500" b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Brasil</a:t>
                      </a:r>
                      <a:r>
                        <a:rPr lang="en-IN" sz="1500" b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2338479"/>
                  </a:ext>
                </a:extLst>
              </a:tr>
              <a:tr h="741804"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kumimoji="0" lang="en-US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24E83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CAPITAL MOBILIZADO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5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 instrumento busca captar recursos para a instrumentalização da empresa (design </a:t>
                      </a:r>
                      <a:r>
                        <a:rPr kumimoji="0" lang="pt-BR" sz="150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funding</a:t>
                      </a:r>
                      <a:r>
                        <a:rPr kumimoji="0" lang="pt-BR" sz="15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) e para compor os mecanismos de garantia de crédito necessários.</a:t>
                      </a:r>
                      <a:endParaRPr kumimoji="0" lang="en-US" sz="150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66666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1423045"/>
                  </a:ext>
                </a:extLst>
              </a:tr>
              <a:tr h="796081"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kumimoji="0" lang="en-US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24E83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PAPEL DO LAB</a:t>
                      </a:r>
                      <a:endParaRPr kumimoji="0" lang="en-US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24E83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 Lab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auxiliou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no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desenvolvimento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da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estrutura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financeira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do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instrumento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assim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como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na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criação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uma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base de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clientes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adequada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e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na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apresentação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potenciais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investidores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kumimoji="0" lang="en-US" sz="150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66666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8645474"/>
                  </a:ext>
                </a:extLst>
              </a:tr>
              <a:tr h="883741"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kumimoji="0" lang="en-US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24E83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TIPO DE INVESTIMENTO</a:t>
                      </a:r>
                      <a:endParaRPr kumimoji="0" lang="en-US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24E83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Garantias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e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Dívida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kumimoji="0" lang="en-US" sz="150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4710082"/>
                  </a:ext>
                </a:extLst>
              </a:tr>
            </a:tbl>
          </a:graphicData>
        </a:graphic>
      </p:graphicFrame>
      <p:pic>
        <p:nvPicPr>
          <p:cNvPr id="12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A13CA33-3158-4D5F-A720-045275DAA3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44" t="26975" r="8381" b="28091"/>
          <a:stretch/>
        </p:blipFill>
        <p:spPr>
          <a:xfrm>
            <a:off x="590164" y="1534205"/>
            <a:ext cx="1577719" cy="53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27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2753B4-DD52-B544-80A9-7515817D3732}"/>
              </a:ext>
            </a:extLst>
          </p:cNvPr>
          <p:cNvSpPr txBox="1">
            <a:spLocks/>
          </p:cNvSpPr>
          <p:nvPr/>
        </p:nvSpPr>
        <p:spPr>
          <a:xfrm>
            <a:off x="733425" y="3714934"/>
            <a:ext cx="3853295" cy="15618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accent6"/>
                </a:solidFill>
                <a:latin typeface="Century Gothic" panose="020B0502020202020204" pitchFamily="34" charset="0"/>
              </a:rPr>
              <a:t>Caaporã</a:t>
            </a:r>
            <a:r>
              <a:rPr lang="en-US" sz="32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 </a:t>
            </a:r>
          </a:p>
          <a:p>
            <a:pPr algn="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accent6"/>
                </a:solidFill>
                <a:latin typeface="Century Gothic" panose="020B0502020202020204" pitchFamily="34" charset="0"/>
              </a:rPr>
              <a:t>(</a:t>
            </a:r>
            <a:r>
              <a:rPr lang="en-US" sz="2400" dirty="0" err="1">
                <a:solidFill>
                  <a:schemeClr val="accent6"/>
                </a:solidFill>
                <a:latin typeface="Century Gothic" panose="020B0502020202020204" pitchFamily="34" charset="0"/>
              </a:rPr>
              <a:t>antigo</a:t>
            </a:r>
            <a:r>
              <a:rPr lang="en-US" sz="2400" dirty="0">
                <a:solidFill>
                  <a:schemeClr val="accent6"/>
                </a:solidFill>
                <a:latin typeface="Century Gothic" panose="020B0502020202020204" pitchFamily="34" charset="0"/>
              </a:rPr>
              <a:t> Socio-Climate Benefits Fund)</a:t>
            </a:r>
          </a:p>
          <a:p>
            <a:pPr algn="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IN" sz="1800" i="1" dirty="0" err="1">
                <a:solidFill>
                  <a:srgbClr val="414D87"/>
                </a:solidFill>
                <a:latin typeface="Century Gothic" panose="020B0502020202020204" pitchFamily="34" charset="0"/>
                <a:ea typeface="+mn-ea"/>
                <a:cs typeface="+mn-cs"/>
              </a:rPr>
              <a:t>Estudo</a:t>
            </a:r>
            <a:r>
              <a:rPr lang="en-IN" sz="1800" i="1" dirty="0">
                <a:solidFill>
                  <a:srgbClr val="414D87"/>
                </a:solidFill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lang="en-IN" sz="1800" i="1" dirty="0" err="1">
                <a:solidFill>
                  <a:srgbClr val="414D87"/>
                </a:solidFill>
                <a:latin typeface="Century Gothic" panose="020B0502020202020204" pitchFamily="34" charset="0"/>
                <a:ea typeface="+mn-ea"/>
                <a:cs typeface="+mn-cs"/>
              </a:rPr>
              <a:t>caso</a:t>
            </a:r>
            <a:endParaRPr lang="en-IN" sz="1800" i="1" dirty="0">
              <a:solidFill>
                <a:srgbClr val="414D87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IN" sz="32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331BA-F1EC-174D-A082-60814774BE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337" y="1190370"/>
            <a:ext cx="3115383" cy="227291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D3B219-42A1-454F-A87C-87A9F43DAA12}"/>
              </a:ext>
            </a:extLst>
          </p:cNvPr>
          <p:cNvCxnSpPr/>
          <p:nvPr/>
        </p:nvCxnSpPr>
        <p:spPr>
          <a:xfrm>
            <a:off x="5239670" y="1724429"/>
            <a:ext cx="0" cy="3477718"/>
          </a:xfrm>
          <a:prstGeom prst="line">
            <a:avLst/>
          </a:prstGeom>
          <a:ln>
            <a:solidFill>
              <a:srgbClr val="393A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952391" y="5982479"/>
            <a:ext cx="3634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IN" sz="2800" i="1" dirty="0">
                <a:solidFill>
                  <a:schemeClr val="accent6"/>
                </a:solidFill>
                <a:latin typeface="Century Gothic" panose="020B0502020202020204" pitchFamily="34" charset="0"/>
              </a:rPr>
              <a:t>2018 Lab Instrument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0AF96B83-85CD-40D3-9351-E6D09BC6E2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3"/>
          <a:stretch/>
        </p:blipFill>
        <p:spPr>
          <a:xfrm>
            <a:off x="5239668" y="0"/>
            <a:ext cx="69523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53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1662855-0D9C-4A3F-8408-4E4350F6E86D}"/>
              </a:ext>
            </a:extLst>
          </p:cNvPr>
          <p:cNvSpPr/>
          <p:nvPr/>
        </p:nvSpPr>
        <p:spPr>
          <a:xfrm>
            <a:off x="511405" y="641186"/>
            <a:ext cx="3830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540C92-AD46-480D-97DA-B96E8E2550B8}"/>
              </a:ext>
            </a:extLst>
          </p:cNvPr>
          <p:cNvSpPr/>
          <p:nvPr/>
        </p:nvSpPr>
        <p:spPr>
          <a:xfrm>
            <a:off x="499044" y="952277"/>
            <a:ext cx="2494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POPLUZ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6802ACB-A414-48A7-BF73-463A5DAC01CE}"/>
              </a:ext>
            </a:extLst>
          </p:cNvPr>
          <p:cNvCxnSpPr>
            <a:cxnSpLocks/>
          </p:cNvCxnSpPr>
          <p:nvPr/>
        </p:nvCxnSpPr>
        <p:spPr>
          <a:xfrm flipV="1">
            <a:off x="590164" y="913669"/>
            <a:ext cx="155448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24">
            <a:extLst>
              <a:ext uri="{FF2B5EF4-FFF2-40B4-BE49-F238E27FC236}">
                <a16:creationId xmlns:a16="http://schemas.microsoft.com/office/drawing/2014/main" id="{7F8385E5-2CB5-4A73-B81F-58B5360B6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477840"/>
              </p:ext>
            </p:extLst>
          </p:nvPr>
        </p:nvGraphicFramePr>
        <p:xfrm>
          <a:off x="4693408" y="403513"/>
          <a:ext cx="7193792" cy="57355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3666">
                  <a:extLst>
                    <a:ext uri="{9D8B030D-6E8A-4147-A177-3AD203B41FA5}">
                      <a16:colId xmlns:a16="http://schemas.microsoft.com/office/drawing/2014/main" val="3071568641"/>
                    </a:ext>
                  </a:extLst>
                </a:gridCol>
                <a:gridCol w="5320126">
                  <a:extLst>
                    <a:ext uri="{9D8B030D-6E8A-4147-A177-3AD203B41FA5}">
                      <a16:colId xmlns:a16="http://schemas.microsoft.com/office/drawing/2014/main" val="436709761"/>
                    </a:ext>
                  </a:extLst>
                </a:gridCol>
              </a:tblGrid>
              <a:tr h="1131123"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kumimoji="0" lang="en-US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24E83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OBJETIVO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fontAlgn="auto">
                        <a:spcAft>
                          <a:spcPts val="0"/>
                        </a:spcAft>
                        <a:buNone/>
                      </a:pPr>
                      <a:r>
                        <a:rPr kumimoji="0" lang="pt-BR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Criação de um fundo/empresa para </a:t>
                      </a:r>
                      <a:r>
                        <a:rPr kumimoji="0" lang="pt-BR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coinvestir</a:t>
                      </a:r>
                      <a:r>
                        <a:rPr kumimoji="0" lang="pt-BR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junto com pequenos agricultores no restauro florestal </a:t>
                      </a:r>
                      <a:r>
                        <a:rPr kumimoji="0" lang="pt-BR" sz="15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na </a:t>
                      </a:r>
                      <a:r>
                        <a:rPr kumimoji="0" lang="pt-BR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Amazônia através de Sistemas Agroflorestais (</a:t>
                      </a:r>
                      <a:r>
                        <a:rPr kumimoji="0" lang="pt-BR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SAFs</a:t>
                      </a:r>
                      <a:r>
                        <a:rPr kumimoji="0" lang="pt-BR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), transferindo tecnologia e, agregando a produção destas áreas, busca de mercado e auxílio na </a:t>
                      </a:r>
                      <a:r>
                        <a:rPr kumimoji="0" lang="pt-BR" sz="15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venda </a:t>
                      </a:r>
                      <a:r>
                        <a:rPr kumimoji="0" lang="pt-BR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dos produtos.</a:t>
                      </a:r>
                      <a:endParaRPr kumimoji="0" lang="en-US" sz="150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66666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1812680"/>
                  </a:ext>
                </a:extLst>
              </a:tr>
              <a:tr h="694260"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kumimoji="0" lang="en-US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24E83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PROPONENTE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Kaeté</a:t>
                      </a:r>
                      <a:r>
                        <a:rPr kumimoji="0" lang="en-US" sz="15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Investimentos</a:t>
                      </a:r>
                      <a:endParaRPr kumimoji="0" lang="en-US" sz="150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66666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6597638"/>
                  </a:ext>
                </a:extLst>
              </a:tr>
              <a:tr h="1183804"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kumimoji="0" lang="en-US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24E83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DIFERENCIAL</a:t>
                      </a:r>
                      <a:endParaRPr kumimoji="0" lang="en-US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24E83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Foco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em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pequenos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agricultores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que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já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estão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em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outras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cadeias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produção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proteína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animal, e que junto com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assistência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técnica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facilitará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aprovação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crédito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Além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disso, a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operação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será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estruturada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moldes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das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outras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cadeias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das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quais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já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participam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kumimoji="0" lang="en-US" sz="150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66666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2338479"/>
                  </a:ext>
                </a:extLst>
              </a:tr>
              <a:tr h="729864"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kumimoji="0" lang="en-US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24E83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CAPITAL MOBILIZADO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empresa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já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mobilizou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US$1,3M de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dólares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para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pilotos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e,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em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segunda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fase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busca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US$12M para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compor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o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fundo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kumimoji="0" lang="en-US" sz="150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66666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1423045"/>
                  </a:ext>
                </a:extLst>
              </a:tr>
              <a:tr h="783268"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kumimoji="0" lang="en-US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24E83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PAPEL DO LAB</a:t>
                      </a:r>
                      <a:endParaRPr kumimoji="0" lang="en-US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24E83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 Lab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auxiliou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na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estruturação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da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empresa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definição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dos SAFs e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mapeamento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mercados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modelagem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financeira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e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acesso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 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doadores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en-US" sz="150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investidores</a:t>
                      </a:r>
                      <a:r>
                        <a:rPr kumimoji="0" lang="en-US" sz="150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kumimoji="0" lang="en-US" sz="150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66666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8645474"/>
                  </a:ext>
                </a:extLst>
              </a:tr>
              <a:tr h="783269"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</a:pPr>
                      <a:r>
                        <a:rPr kumimoji="0" lang="en-US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24E83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TIPO DE INVESTIMENTO</a:t>
                      </a:r>
                      <a:endParaRPr kumimoji="0" lang="en-US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24E83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500" b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Grant, </a:t>
                      </a:r>
                      <a:r>
                        <a:rPr lang="en-IN" sz="1500" b="0" dirty="0" err="1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Dívida</a:t>
                      </a:r>
                      <a:r>
                        <a:rPr lang="en-IN" sz="1500" b="0" dirty="0" smtClean="0">
                          <a:solidFill>
                            <a:srgbClr val="666666"/>
                          </a:solidFill>
                          <a:latin typeface="Century Gothic" panose="020B0502020202020204" pitchFamily="34" charset="0"/>
                        </a:rPr>
                        <a:t>, First Loss</a:t>
                      </a:r>
                      <a:endParaRPr lang="en-IN" sz="1500" b="0" dirty="0">
                        <a:solidFill>
                          <a:srgbClr val="6666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4710082"/>
                  </a:ext>
                </a:extLst>
              </a:tr>
            </a:tbl>
          </a:graphicData>
        </a:graphic>
      </p:graphicFrame>
      <p:sp>
        <p:nvSpPr>
          <p:cNvPr id="13" name="Rectangle 22">
            <a:extLst>
              <a:ext uri="{FF2B5EF4-FFF2-40B4-BE49-F238E27FC236}">
                <a16:creationId xmlns:a16="http://schemas.microsoft.com/office/drawing/2014/main" id="{65540C92-AD46-480D-97DA-B96E8E2550B8}"/>
              </a:ext>
            </a:extLst>
          </p:cNvPr>
          <p:cNvSpPr/>
          <p:nvPr/>
        </p:nvSpPr>
        <p:spPr>
          <a:xfrm>
            <a:off x="651444" y="1104677"/>
            <a:ext cx="24944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Responsible Commodities Facility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2018 Lab Instrument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0AF96B83-85CD-40D3-9351-E6D09BC6E2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77" t="7923" r="20126" b="4736"/>
          <a:stretch/>
        </p:blipFill>
        <p:spPr>
          <a:xfrm>
            <a:off x="371474" y="438149"/>
            <a:ext cx="4143375" cy="5981701"/>
          </a:xfrm>
          <a:prstGeom prst="rect">
            <a:avLst/>
          </a:prstGeom>
        </p:spPr>
      </p:pic>
      <p:sp>
        <p:nvSpPr>
          <p:cNvPr id="12" name="Rectangle 25">
            <a:extLst>
              <a:ext uri="{FF2B5EF4-FFF2-40B4-BE49-F238E27FC236}">
                <a16:creationId xmlns:a16="http://schemas.microsoft.com/office/drawing/2014/main" id="{CD2C08B2-48DE-4F38-A344-19C9AE258E91}"/>
              </a:ext>
            </a:extLst>
          </p:cNvPr>
          <p:cNvSpPr/>
          <p:nvPr/>
        </p:nvSpPr>
        <p:spPr>
          <a:xfrm>
            <a:off x="371208" y="430356"/>
            <a:ext cx="4143642" cy="5997287"/>
          </a:xfrm>
          <a:prstGeom prst="rect">
            <a:avLst/>
          </a:prstGeom>
          <a:solidFill>
            <a:schemeClr val="bg2">
              <a:lumMod val="2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23">
            <a:extLst>
              <a:ext uri="{FF2B5EF4-FFF2-40B4-BE49-F238E27FC236}">
                <a16:creationId xmlns:a16="http://schemas.microsoft.com/office/drawing/2014/main" id="{C6802ACB-A414-48A7-BF73-463A5DAC01CE}"/>
              </a:ext>
            </a:extLst>
          </p:cNvPr>
          <p:cNvCxnSpPr>
            <a:cxnSpLocks/>
          </p:cNvCxnSpPr>
          <p:nvPr/>
        </p:nvCxnSpPr>
        <p:spPr>
          <a:xfrm flipV="1">
            <a:off x="590164" y="913669"/>
            <a:ext cx="155448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2">
            <a:extLst>
              <a:ext uri="{FF2B5EF4-FFF2-40B4-BE49-F238E27FC236}">
                <a16:creationId xmlns:a16="http://schemas.microsoft.com/office/drawing/2014/main" id="{65540C92-AD46-480D-97DA-B96E8E2550B8}"/>
              </a:ext>
            </a:extLst>
          </p:cNvPr>
          <p:cNvSpPr/>
          <p:nvPr/>
        </p:nvSpPr>
        <p:spPr>
          <a:xfrm>
            <a:off x="506442" y="913669"/>
            <a:ext cx="249441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Caaporã</a:t>
            </a:r>
            <a:endParaRPr lang="en-US" sz="2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2018 Lab Instrument</a:t>
            </a:r>
          </a:p>
        </p:txBody>
      </p:sp>
    </p:spTree>
    <p:extLst>
      <p:ext uri="{BB962C8B-B14F-4D97-AF65-F5344CB8AC3E}">
        <p14:creationId xmlns:p14="http://schemas.microsoft.com/office/powerpoint/2010/main" val="1351122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>
          <a:xfrm>
            <a:off x="1888188" y="1178376"/>
            <a:ext cx="3244850" cy="3854399"/>
          </a:xfrm>
        </p:spPr>
        <p:txBody>
          <a:bodyPr anchor="ctr"/>
          <a:lstStyle/>
          <a:p>
            <a:r>
              <a:rPr lang="en-US" sz="4000" dirty="0" err="1"/>
              <a:t>Perguntas</a:t>
            </a:r>
            <a:r>
              <a:rPr lang="en-US" sz="4000" dirty="0"/>
              <a:t>?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/>
          </p:nvPr>
        </p:nvSpPr>
        <p:spPr/>
        <p:txBody>
          <a:bodyPr anchor="ctr"/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4000" dirty="0">
                <a:solidFill>
                  <a:srgbClr val="666666"/>
                </a:solidFill>
              </a:rPr>
              <a:t>Envie sua ideia no: </a:t>
            </a:r>
            <a:r>
              <a:rPr lang="it-IT" sz="4000" b="1" i="1" dirty="0">
                <a:solidFill>
                  <a:srgbClr val="414D87"/>
                </a:solidFill>
              </a:rPr>
              <a:t>climatefinancelab.org</a:t>
            </a:r>
            <a:endParaRPr lang="it-IT" sz="4000" dirty="0">
              <a:solidFill>
                <a:srgbClr val="666666"/>
              </a:solidFill>
            </a:endParaRP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4000" dirty="0">
                <a:solidFill>
                  <a:srgbClr val="666666"/>
                </a:solidFill>
              </a:rPr>
              <a:t>Prazo vai até: </a:t>
            </a:r>
            <a:br>
              <a:rPr lang="it-IT" sz="4000" dirty="0">
                <a:solidFill>
                  <a:srgbClr val="666666"/>
                </a:solidFill>
              </a:rPr>
            </a:br>
            <a:r>
              <a:rPr lang="it-IT" sz="4000" b="1" dirty="0">
                <a:solidFill>
                  <a:srgbClr val="666666"/>
                </a:solidFill>
              </a:rPr>
              <a:t>20/12/2019, até 11:59PM Brasília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dirty="0" err="1" smtClean="0"/>
              <a:t>Envie</a:t>
            </a:r>
            <a:r>
              <a:rPr lang="en-US" dirty="0" smtClean="0"/>
              <a:t>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dúvida</a:t>
            </a:r>
            <a:r>
              <a:rPr lang="en-US" dirty="0" smtClean="0"/>
              <a:t> para lab.cpi@climatefinance.org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071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1566948-1E1D-4EF7-B823-2960CC693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434" y="2167456"/>
            <a:ext cx="2843065" cy="207424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D81C20-21B3-FA44-BA2D-723928C34E0F}"/>
              </a:ext>
            </a:extLst>
          </p:cNvPr>
          <p:cNvCxnSpPr/>
          <p:nvPr/>
        </p:nvCxnSpPr>
        <p:spPr>
          <a:xfrm>
            <a:off x="5239670" y="1724429"/>
            <a:ext cx="0" cy="347771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F6D57D-CA1A-4911-B7BF-725F0B2450DD}"/>
              </a:ext>
            </a:extLst>
          </p:cNvPr>
          <p:cNvGrpSpPr/>
          <p:nvPr/>
        </p:nvGrpSpPr>
        <p:grpSpPr>
          <a:xfrm>
            <a:off x="5981700" y="2299661"/>
            <a:ext cx="4226417" cy="1809829"/>
            <a:chOff x="5981700" y="1800017"/>
            <a:chExt cx="4226417" cy="180982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7DF4F2-2CE6-45B3-8AF2-88257FCD25B0}"/>
                </a:ext>
              </a:extLst>
            </p:cNvPr>
            <p:cNvGrpSpPr/>
            <p:nvPr/>
          </p:nvGrpSpPr>
          <p:grpSpPr>
            <a:xfrm>
              <a:off x="6096000" y="2419815"/>
              <a:ext cx="2366486" cy="518235"/>
              <a:chOff x="4070439" y="3185039"/>
              <a:chExt cx="2366486" cy="51823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22AD365-8C0A-4E4A-9665-86D8417092B7}"/>
                  </a:ext>
                </a:extLst>
              </p:cNvPr>
              <p:cNvSpPr/>
              <p:nvPr/>
            </p:nvSpPr>
            <p:spPr>
              <a:xfrm>
                <a:off x="4586740" y="3217597"/>
                <a:ext cx="18501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666666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@climatefinlab</a:t>
                </a:r>
                <a:endParaRPr lang="en-US" dirty="0">
                  <a:solidFill>
                    <a:srgbClr val="666666"/>
                  </a:solidFill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96B7905-FF39-4239-969D-CAC813C0E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0439" y="3185039"/>
                <a:ext cx="559225" cy="518235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5F1BD69-6B82-48F0-9888-039522117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420" y="3163948"/>
              <a:ext cx="438383" cy="44589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58B572-883F-4021-B4D0-48951C300678}"/>
                </a:ext>
              </a:extLst>
            </p:cNvPr>
            <p:cNvSpPr/>
            <p:nvPr/>
          </p:nvSpPr>
          <p:spPr>
            <a:xfrm>
              <a:off x="6556155" y="3188516"/>
              <a:ext cx="36519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666666"/>
                  </a:solidFill>
                  <a:latin typeface="Century Gothic" charset="0"/>
                  <a:ea typeface="Century Gothic" charset="0"/>
                  <a:cs typeface="Century Gothic" charset="0"/>
                </a:rPr>
                <a:t>/company/</a:t>
              </a:r>
              <a:r>
                <a:rPr lang="en-US" dirty="0" err="1">
                  <a:solidFill>
                    <a:srgbClr val="666666"/>
                  </a:solidFill>
                  <a:latin typeface="Century Gothic" charset="0"/>
                  <a:ea typeface="Century Gothic" charset="0"/>
                  <a:cs typeface="Century Gothic" charset="0"/>
                </a:rPr>
                <a:t>climatefinancelab</a:t>
              </a:r>
              <a:endParaRPr lang="en-US" dirty="0">
                <a:solidFill>
                  <a:srgbClr val="666666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C2D1252-88E4-4BC8-BD8C-97BA6BA142E6}"/>
                </a:ext>
              </a:extLst>
            </p:cNvPr>
            <p:cNvSpPr/>
            <p:nvPr/>
          </p:nvSpPr>
          <p:spPr>
            <a:xfrm>
              <a:off x="5981700" y="1800017"/>
              <a:ext cx="346363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666666"/>
                  </a:solidFill>
                  <a:latin typeface="Century Gothic" charset="0"/>
                  <a:ea typeface="Century Gothic" charset="0"/>
                  <a:cs typeface="Century Gothic" charset="0"/>
                </a:rPr>
                <a:t>www.climatefinancelab.org</a:t>
              </a:r>
              <a:endParaRPr lang="en-US" dirty="0">
                <a:solidFill>
                  <a:srgbClr val="6666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8404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B2ECED7-A7C9-B64D-A885-8E292BBAE0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400" b="1" dirty="0" err="1"/>
              <a:t>Introdução</a:t>
            </a:r>
            <a:r>
              <a:rPr lang="en-US" sz="5400" b="1" dirty="0"/>
              <a:t> </a:t>
            </a:r>
            <a:r>
              <a:rPr lang="en-US" sz="5400" b="1" dirty="0" err="1"/>
              <a:t>ao</a:t>
            </a:r>
            <a:r>
              <a:rPr lang="en-US" sz="5400" b="1" dirty="0"/>
              <a:t> Lab</a:t>
            </a:r>
          </a:p>
        </p:txBody>
      </p:sp>
    </p:spTree>
    <p:extLst>
      <p:ext uri="{BB962C8B-B14F-4D97-AF65-F5344CB8AC3E}">
        <p14:creationId xmlns:p14="http://schemas.microsoft.com/office/powerpoint/2010/main" val="397773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EEEC79D-83BC-8241-BB10-02E9FCEDA011}"/>
              </a:ext>
            </a:extLst>
          </p:cNvPr>
          <p:cNvSpPr txBox="1"/>
          <p:nvPr/>
        </p:nvSpPr>
        <p:spPr>
          <a:xfrm>
            <a:off x="560172" y="1694421"/>
            <a:ext cx="494100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Mudanças</a:t>
            </a:r>
            <a:r>
              <a:rPr lang="en-US" sz="2000" b="1" dirty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Climáticas</a:t>
            </a:r>
            <a:endParaRPr lang="en-US" sz="2000" b="1" dirty="0">
              <a:solidFill>
                <a:srgbClr val="666666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US" sz="2000" dirty="0" err="1">
                <a:solidFill>
                  <a:srgbClr val="66666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Cumprimento</a:t>
            </a:r>
            <a:r>
              <a:rPr lang="en-US" sz="2000" dirty="0">
                <a:solidFill>
                  <a:srgbClr val="66666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do </a:t>
            </a:r>
            <a:r>
              <a:rPr lang="en-US" sz="2000" dirty="0" err="1">
                <a:solidFill>
                  <a:srgbClr val="66666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Acordo</a:t>
            </a:r>
            <a:r>
              <a:rPr lang="en-US" sz="2000" dirty="0">
                <a:solidFill>
                  <a:srgbClr val="66666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de Paris e </a:t>
            </a:r>
            <a:r>
              <a:rPr lang="en-US" sz="2000" dirty="0" err="1">
                <a:solidFill>
                  <a:srgbClr val="66666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aumento</a:t>
            </a:r>
            <a:r>
              <a:rPr lang="en-US" sz="2000" dirty="0">
                <a:solidFill>
                  <a:srgbClr val="66666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das </a:t>
            </a:r>
            <a:r>
              <a:rPr lang="en-US" sz="2000" dirty="0" err="1">
                <a:solidFill>
                  <a:srgbClr val="66666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ambições</a:t>
            </a:r>
            <a:r>
              <a:rPr lang="en-US" sz="2000" dirty="0">
                <a:solidFill>
                  <a:srgbClr val="66666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66666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na</a:t>
            </a:r>
            <a:r>
              <a:rPr lang="en-US" sz="2000" dirty="0">
                <a:solidFill>
                  <a:srgbClr val="66666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66666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redução</a:t>
            </a:r>
            <a:r>
              <a:rPr lang="en-US" sz="2000" dirty="0">
                <a:solidFill>
                  <a:srgbClr val="66666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de </a:t>
            </a:r>
            <a:r>
              <a:rPr lang="en-US" sz="2000" dirty="0" err="1">
                <a:solidFill>
                  <a:srgbClr val="66666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emissões</a:t>
            </a:r>
            <a:r>
              <a:rPr lang="en-US" sz="2000" dirty="0">
                <a:solidFill>
                  <a:srgbClr val="66666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de GHG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95420A-2B12-764F-A10C-AFC096201E5C}"/>
              </a:ext>
            </a:extLst>
          </p:cNvPr>
          <p:cNvSpPr txBox="1"/>
          <p:nvPr/>
        </p:nvSpPr>
        <p:spPr>
          <a:xfrm>
            <a:off x="6004090" y="1694421"/>
            <a:ext cx="494100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Desenvolvimento</a:t>
            </a:r>
            <a:r>
              <a:rPr lang="en-US" sz="2000" b="1" dirty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Sustentável</a:t>
            </a:r>
            <a:endParaRPr lang="en-US" sz="2000" b="1" dirty="0">
              <a:solidFill>
                <a:srgbClr val="666666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US" sz="2000" dirty="0" err="1">
                <a:solidFill>
                  <a:srgbClr val="66666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Cumprindo</a:t>
            </a:r>
            <a:r>
              <a:rPr lang="en-US" sz="2000" dirty="0">
                <a:solidFill>
                  <a:srgbClr val="66666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com </a:t>
            </a:r>
            <a:r>
              <a:rPr lang="en-US" sz="2000" dirty="0" err="1">
                <a:solidFill>
                  <a:srgbClr val="66666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os</a:t>
            </a:r>
            <a:r>
              <a:rPr lang="en-US" sz="2000" dirty="0">
                <a:solidFill>
                  <a:srgbClr val="666666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“ODS”</a:t>
            </a:r>
            <a:endParaRPr lang="en-US" sz="2000" dirty="0">
              <a:solidFill>
                <a:srgbClr val="66666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67E970-F850-2C42-8917-D268B1BDAC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95"/>
          <a:stretch/>
        </p:blipFill>
        <p:spPr>
          <a:xfrm>
            <a:off x="6004090" y="2844135"/>
            <a:ext cx="5548573" cy="27734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82B5CE-3231-7848-A870-2234EAD0B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72" y="3176644"/>
            <a:ext cx="4090669" cy="26759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8C1935-666F-3143-B717-6B8ED5D76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Investimento</a:t>
            </a:r>
            <a:r>
              <a:rPr lang="en-US" dirty="0"/>
              <a:t> </a:t>
            </a:r>
            <a:r>
              <a:rPr lang="en-US" dirty="0" err="1"/>
              <a:t>Sustentável</a:t>
            </a:r>
            <a:r>
              <a:rPr lang="en-US" dirty="0"/>
              <a:t> é </a:t>
            </a:r>
            <a:r>
              <a:rPr lang="en-US" dirty="0" err="1"/>
              <a:t>crítico</a:t>
            </a:r>
            <a:r>
              <a:rPr lang="en-US" dirty="0"/>
              <a:t> para </a:t>
            </a:r>
            <a:r>
              <a:rPr lang="en-US" dirty="0" err="1"/>
              <a:t>superar</a:t>
            </a:r>
            <a:r>
              <a:rPr lang="en-US" dirty="0"/>
              <a:t> “</a:t>
            </a:r>
            <a:r>
              <a:rPr lang="en-US" dirty="0" err="1"/>
              <a:t>desafios</a:t>
            </a:r>
            <a:r>
              <a:rPr lang="en-US" dirty="0"/>
              <a:t> </a:t>
            </a:r>
            <a:r>
              <a:rPr lang="en-US" dirty="0" err="1"/>
              <a:t>chave</a:t>
            </a:r>
            <a:r>
              <a:rPr lang="en-US" dirty="0"/>
              <a:t>” do </a:t>
            </a:r>
            <a:r>
              <a:rPr lang="en-US" dirty="0" err="1"/>
              <a:t>século</a:t>
            </a:r>
            <a:r>
              <a:rPr lang="en-US" dirty="0"/>
              <a:t> 21</a:t>
            </a:r>
          </a:p>
        </p:txBody>
      </p:sp>
    </p:spTree>
    <p:extLst>
      <p:ext uri="{BB962C8B-B14F-4D97-AF65-F5344CB8AC3E}">
        <p14:creationId xmlns:p14="http://schemas.microsoft.com/office/powerpoint/2010/main" val="290610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6"/>
                </a:solidFill>
              </a:rPr>
              <a:t>Os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investimentos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estão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fluindo</a:t>
            </a:r>
            <a:r>
              <a:rPr lang="en-US" dirty="0">
                <a:solidFill>
                  <a:schemeClr val="accent6"/>
                </a:solidFill>
              </a:rPr>
              <a:t>, mas </a:t>
            </a:r>
            <a:r>
              <a:rPr lang="en-US" dirty="0" err="1">
                <a:solidFill>
                  <a:schemeClr val="accent6"/>
                </a:solidFill>
              </a:rPr>
              <a:t>não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têm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sido</a:t>
            </a:r>
            <a:r>
              <a:rPr lang="en-US" dirty="0">
                <a:solidFill>
                  <a:schemeClr val="accent6"/>
                </a:solidFill>
              </a:rPr>
              <a:t> o </a:t>
            </a:r>
            <a:r>
              <a:rPr lang="en-US" dirty="0" err="1">
                <a:solidFill>
                  <a:schemeClr val="accent6"/>
                </a:solidFill>
              </a:rPr>
              <a:t>suficiente</a:t>
            </a:r>
            <a:r>
              <a:rPr lang="en-US" dirty="0">
                <a:solidFill>
                  <a:schemeClr val="accent6"/>
                </a:solidFill>
              </a:rPr>
              <a:t/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sz="2000" b="0" dirty="0">
                <a:solidFill>
                  <a:schemeClr val="accent6"/>
                </a:solidFill>
              </a:rPr>
              <a:t>(</a:t>
            </a:r>
            <a:r>
              <a:rPr lang="en-US" sz="2000" b="0" dirty="0" err="1">
                <a:solidFill>
                  <a:schemeClr val="accent6"/>
                </a:solidFill>
              </a:rPr>
              <a:t>em</a:t>
            </a:r>
            <a:r>
              <a:rPr lang="en-US" sz="2000" b="0" dirty="0">
                <a:solidFill>
                  <a:schemeClr val="accent6"/>
                </a:solidFill>
              </a:rPr>
              <a:t> </a:t>
            </a:r>
            <a:r>
              <a:rPr lang="en-US" sz="2000" b="0" dirty="0" err="1">
                <a:solidFill>
                  <a:schemeClr val="accent6"/>
                </a:solidFill>
              </a:rPr>
              <a:t>bilhões</a:t>
            </a:r>
            <a:r>
              <a:rPr lang="en-US" sz="2000" b="0" dirty="0">
                <a:solidFill>
                  <a:schemeClr val="accent6"/>
                </a:solidFill>
              </a:rPr>
              <a:t> de </a:t>
            </a:r>
            <a:r>
              <a:rPr lang="en-US" sz="2000" b="0" dirty="0" err="1">
                <a:solidFill>
                  <a:schemeClr val="accent6"/>
                </a:solidFill>
              </a:rPr>
              <a:t>dólares</a:t>
            </a:r>
            <a:r>
              <a:rPr lang="en-US" sz="2000" b="0" dirty="0">
                <a:solidFill>
                  <a:schemeClr val="accent6"/>
                </a:solidFill>
              </a:rPr>
              <a:t>)</a:t>
            </a:r>
            <a:endParaRPr lang="en-US" dirty="0"/>
          </a:p>
        </p:txBody>
      </p:sp>
      <p:grpSp>
        <p:nvGrpSpPr>
          <p:cNvPr id="15" name="Agrupar 14"/>
          <p:cNvGrpSpPr/>
          <p:nvPr/>
        </p:nvGrpSpPr>
        <p:grpSpPr>
          <a:xfrm>
            <a:off x="560172" y="1406604"/>
            <a:ext cx="6231153" cy="5033433"/>
            <a:chOff x="3608172" y="1104900"/>
            <a:chExt cx="6231153" cy="5033433"/>
          </a:xfrm>
        </p:grpSpPr>
        <p:graphicFrame>
          <p:nvGraphicFramePr>
            <p:cNvPr id="5" name="Gráfico 4"/>
            <p:cNvGraphicFramePr/>
            <p:nvPr/>
          </p:nvGraphicFramePr>
          <p:xfrm>
            <a:off x="5353050" y="1104900"/>
            <a:ext cx="4486275" cy="50334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CaixaDeTexto 5"/>
            <p:cNvSpPr txBox="1"/>
            <p:nvPr/>
          </p:nvSpPr>
          <p:spPr>
            <a:xfrm>
              <a:off x="5772150" y="4514850"/>
              <a:ext cx="600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365</a:t>
              </a:r>
              <a:endParaRPr lang="en-US" dirty="0"/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6791325" y="4291568"/>
              <a:ext cx="600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463</a:t>
              </a:r>
              <a:endParaRPr lang="en-US" dirty="0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7883525" y="3929671"/>
              <a:ext cx="600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579</a:t>
              </a:r>
              <a:endParaRPr lang="en-US" dirty="0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8814855" y="1406604"/>
              <a:ext cx="727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1.600</a:t>
              </a:r>
              <a:endParaRPr lang="en-US" dirty="0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3620416" y="3791171"/>
              <a:ext cx="193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Total </a:t>
              </a:r>
              <a:r>
                <a:rPr lang="en-US" dirty="0" err="1" smtClean="0"/>
                <a:t>Finanças</a:t>
              </a:r>
              <a:r>
                <a:rPr lang="en-US" dirty="0" smtClean="0"/>
                <a:t> </a:t>
              </a:r>
              <a:r>
                <a:rPr lang="en-US" dirty="0" err="1" smtClean="0"/>
                <a:t>Climáticas</a:t>
              </a:r>
              <a:endParaRPr lang="en-US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3608172" y="4912226"/>
              <a:ext cx="193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0562C"/>
                  </a:solidFill>
                </a:rPr>
                <a:t>Recursos</a:t>
              </a:r>
              <a:r>
                <a:rPr lang="en-US" dirty="0" smtClean="0">
                  <a:solidFill>
                    <a:srgbClr val="F0562C"/>
                  </a:solidFill>
                </a:rPr>
                <a:t> </a:t>
              </a:r>
              <a:r>
                <a:rPr lang="en-US" dirty="0" err="1" smtClean="0">
                  <a:solidFill>
                    <a:srgbClr val="F0562C"/>
                  </a:solidFill>
                </a:rPr>
                <a:t>privados</a:t>
              </a:r>
              <a:endParaRPr lang="en-US" dirty="0">
                <a:solidFill>
                  <a:srgbClr val="F0562C"/>
                </a:solidFill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3613148" y="5384827"/>
              <a:ext cx="193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567BA3"/>
                  </a:solidFill>
                </a:rPr>
                <a:t>Recursos</a:t>
              </a:r>
              <a:r>
                <a:rPr lang="en-US" dirty="0" smtClean="0">
                  <a:solidFill>
                    <a:srgbClr val="567BA3"/>
                  </a:solidFill>
                </a:rPr>
                <a:t> </a:t>
              </a:r>
              <a:r>
                <a:rPr lang="en-US" dirty="0" err="1" smtClean="0">
                  <a:solidFill>
                    <a:srgbClr val="567BA3"/>
                  </a:solidFill>
                </a:rPr>
                <a:t>públicos</a:t>
              </a:r>
              <a:endParaRPr lang="en-US" dirty="0">
                <a:solidFill>
                  <a:srgbClr val="567BA3"/>
                </a:solidFill>
              </a:endParaRP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3613148" y="1694421"/>
              <a:ext cx="24828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1"/>
                  </a:solidFill>
                </a:rPr>
                <a:t>Recursos</a:t>
              </a:r>
              <a:r>
                <a:rPr lang="en-US" dirty="0" smtClean="0">
                  <a:solidFill>
                    <a:schemeClr val="accent1"/>
                  </a:solidFill>
                </a:rPr>
                <a:t> </a:t>
              </a:r>
              <a:r>
                <a:rPr lang="en-US" dirty="0" err="1" smtClean="0">
                  <a:solidFill>
                    <a:schemeClr val="accent1"/>
                  </a:solidFill>
                </a:rPr>
                <a:t>necessários</a:t>
              </a:r>
              <a:r>
                <a:rPr lang="en-US" dirty="0" smtClean="0">
                  <a:solidFill>
                    <a:schemeClr val="accent1"/>
                  </a:solidFill>
                </a:rPr>
                <a:t>  </a:t>
              </a:r>
              <a:r>
                <a:rPr lang="en-US" dirty="0" err="1" smtClean="0">
                  <a:solidFill>
                    <a:schemeClr val="accent1"/>
                  </a:solidFill>
                </a:rPr>
                <a:t>estimativa</a:t>
              </a:r>
              <a:r>
                <a:rPr lang="en-US" dirty="0" smtClean="0">
                  <a:solidFill>
                    <a:schemeClr val="accent1"/>
                  </a:solidFill>
                </a:rPr>
                <a:t> </a:t>
              </a:r>
              <a:r>
                <a:rPr lang="en-US" dirty="0" err="1" smtClean="0">
                  <a:solidFill>
                    <a:schemeClr val="accent1"/>
                  </a:solidFill>
                </a:rPr>
                <a:t>conservadora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0EB8359-BDDF-4FBF-871B-582308705EF8}"/>
              </a:ext>
            </a:extLst>
          </p:cNvPr>
          <p:cNvSpPr txBox="1"/>
          <p:nvPr/>
        </p:nvSpPr>
        <p:spPr>
          <a:xfrm>
            <a:off x="6716469" y="1392501"/>
            <a:ext cx="4992634" cy="470898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2200" dirty="0" smtClean="0">
                <a:latin typeface="+mn-lt"/>
                <a:cs typeface="Calibri"/>
              </a:rPr>
              <a:t>US$ 579 </a:t>
            </a:r>
            <a:r>
              <a:rPr lang="en-US" sz="2200" dirty="0" err="1">
                <a:latin typeface="+mn-lt"/>
                <a:cs typeface="Calibri"/>
              </a:rPr>
              <a:t>bilhões</a:t>
            </a:r>
            <a:r>
              <a:rPr lang="en-US" sz="2200" dirty="0">
                <a:latin typeface="+mn-lt"/>
                <a:cs typeface="Calibri"/>
              </a:rPr>
              <a:t> </a:t>
            </a:r>
            <a:r>
              <a:rPr lang="en-US" sz="2200" dirty="0" err="1" smtClean="0">
                <a:latin typeface="+mn-lt"/>
                <a:cs typeface="Calibri"/>
              </a:rPr>
              <a:t>fluíram</a:t>
            </a:r>
            <a:r>
              <a:rPr lang="en-US" sz="2200" dirty="0" smtClean="0">
                <a:latin typeface="+mn-lt"/>
                <a:cs typeface="Calibri"/>
              </a:rPr>
              <a:t> para </a:t>
            </a:r>
            <a:r>
              <a:rPr lang="en-US" sz="2200" dirty="0" err="1">
                <a:latin typeface="+mn-lt"/>
                <a:cs typeface="Calibri"/>
              </a:rPr>
              <a:t>ações</a:t>
            </a:r>
            <a:r>
              <a:rPr lang="en-US" sz="2200" dirty="0">
                <a:latin typeface="+mn-lt"/>
                <a:cs typeface="Calibri"/>
              </a:rPr>
              <a:t> de </a:t>
            </a:r>
            <a:r>
              <a:rPr lang="en-US" sz="2200" dirty="0" err="1">
                <a:latin typeface="+mn-lt"/>
                <a:cs typeface="Calibri"/>
              </a:rPr>
              <a:t>mitigação</a:t>
            </a:r>
            <a:r>
              <a:rPr lang="en-US" sz="2200" dirty="0">
                <a:latin typeface="+mn-lt"/>
                <a:cs typeface="Calibri"/>
              </a:rPr>
              <a:t> e </a:t>
            </a:r>
            <a:r>
              <a:rPr lang="en-US" sz="2200" dirty="0" err="1">
                <a:latin typeface="+mn-lt"/>
                <a:cs typeface="Calibri"/>
              </a:rPr>
              <a:t>adaptação</a:t>
            </a:r>
            <a:r>
              <a:rPr lang="en-US" sz="2200" dirty="0">
                <a:latin typeface="+mn-lt"/>
                <a:cs typeface="Calibri"/>
              </a:rPr>
              <a:t> </a:t>
            </a:r>
            <a:r>
              <a:rPr lang="en-US" sz="2200" dirty="0" err="1" smtClean="0">
                <a:latin typeface="+mn-lt"/>
                <a:cs typeface="Calibri"/>
              </a:rPr>
              <a:t>climáticas</a:t>
            </a:r>
            <a:r>
              <a:rPr lang="en-US" sz="2200" dirty="0" smtClean="0">
                <a:latin typeface="+mn-lt"/>
                <a:cs typeface="Calibri"/>
              </a:rPr>
              <a:t> </a:t>
            </a:r>
            <a:r>
              <a:rPr lang="en-US" sz="2200" dirty="0" err="1">
                <a:latin typeface="+mn-lt"/>
                <a:cs typeface="Calibri"/>
              </a:rPr>
              <a:t>em</a:t>
            </a:r>
            <a:r>
              <a:rPr lang="en-US" sz="2200" dirty="0">
                <a:latin typeface="+mn-lt"/>
                <a:cs typeface="Calibri"/>
              </a:rPr>
              <a:t> </a:t>
            </a:r>
            <a:r>
              <a:rPr lang="en-US" sz="2200" dirty="0" err="1" smtClean="0">
                <a:latin typeface="+mn-lt"/>
                <a:cs typeface="Calibri"/>
              </a:rPr>
              <a:t>média</a:t>
            </a:r>
            <a:r>
              <a:rPr lang="en-US" sz="2200" dirty="0" smtClean="0">
                <a:latin typeface="+mn-lt"/>
                <a:cs typeface="Calibri"/>
              </a:rPr>
              <a:t> </a:t>
            </a:r>
            <a:r>
              <a:rPr lang="en-US" sz="2200" dirty="0" err="1" smtClean="0">
                <a:latin typeface="+mn-lt"/>
                <a:cs typeface="Calibri"/>
              </a:rPr>
              <a:t>nos</a:t>
            </a:r>
            <a:r>
              <a:rPr lang="en-US" sz="2200" dirty="0" smtClean="0">
                <a:latin typeface="+mn-lt"/>
                <a:cs typeface="Calibri"/>
              </a:rPr>
              <a:t> </a:t>
            </a:r>
            <a:r>
              <a:rPr lang="en-US" sz="2200" dirty="0" err="1" smtClean="0">
                <a:latin typeface="+mn-lt"/>
                <a:cs typeface="Calibri"/>
              </a:rPr>
              <a:t>anos</a:t>
            </a:r>
            <a:r>
              <a:rPr lang="en-US" sz="2200" dirty="0" smtClean="0">
                <a:latin typeface="+mn-lt"/>
                <a:cs typeface="Calibri"/>
              </a:rPr>
              <a:t> de 2017 </a:t>
            </a:r>
            <a:r>
              <a:rPr lang="en-US" sz="2200" dirty="0">
                <a:latin typeface="+mn-lt"/>
                <a:cs typeface="Calibri"/>
              </a:rPr>
              <a:t>e 2018.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r>
              <a:rPr lang="en-US" sz="2200" dirty="0" smtClean="0">
                <a:latin typeface="+mn-lt"/>
                <a:cs typeface="Calibri"/>
              </a:rPr>
              <a:t>No </a:t>
            </a:r>
            <a:r>
              <a:rPr lang="en-US" sz="2200" dirty="0" err="1" smtClean="0">
                <a:latin typeface="+mn-lt"/>
                <a:cs typeface="Calibri"/>
              </a:rPr>
              <a:t>entanto</a:t>
            </a:r>
            <a:r>
              <a:rPr lang="en-US" sz="2200" dirty="0" smtClean="0">
                <a:latin typeface="+mn-lt"/>
                <a:cs typeface="Calibri"/>
              </a:rPr>
              <a:t>, </a:t>
            </a:r>
            <a:r>
              <a:rPr lang="en-US" sz="2200" dirty="0" err="1" smtClean="0">
                <a:latin typeface="+mn-lt"/>
                <a:cs typeface="Calibri"/>
              </a:rPr>
              <a:t>ainda</a:t>
            </a:r>
            <a:r>
              <a:rPr lang="en-US" sz="2200" dirty="0" smtClean="0">
                <a:latin typeface="+mn-lt"/>
                <a:cs typeface="Calibri"/>
              </a:rPr>
              <a:t> </a:t>
            </a:r>
            <a:r>
              <a:rPr lang="en-US" sz="2200" dirty="0" err="1" smtClean="0">
                <a:latin typeface="+mn-lt"/>
                <a:cs typeface="Calibri"/>
              </a:rPr>
              <a:t>não</a:t>
            </a:r>
            <a:r>
              <a:rPr lang="en-US" sz="2200" dirty="0" smtClean="0">
                <a:latin typeface="+mn-lt"/>
                <a:cs typeface="Calibri"/>
              </a:rPr>
              <a:t> </a:t>
            </a:r>
            <a:r>
              <a:rPr lang="en-US" sz="2200" dirty="0" err="1" smtClean="0">
                <a:latin typeface="+mn-lt"/>
                <a:cs typeface="Calibri"/>
              </a:rPr>
              <a:t>está</a:t>
            </a:r>
            <a:r>
              <a:rPr lang="en-US" sz="2200" dirty="0" smtClean="0">
                <a:latin typeface="+mn-lt"/>
                <a:cs typeface="Calibri"/>
              </a:rPr>
              <a:t> </a:t>
            </a:r>
            <a:r>
              <a:rPr lang="en-US" sz="2200" dirty="0" err="1" smtClean="0">
                <a:latin typeface="+mn-lt"/>
                <a:cs typeface="Calibri"/>
              </a:rPr>
              <a:t>sendo</a:t>
            </a:r>
            <a:r>
              <a:rPr lang="en-US" sz="2200" dirty="0" smtClean="0">
                <a:latin typeface="+mn-lt"/>
                <a:cs typeface="Calibri"/>
              </a:rPr>
              <a:t> </a:t>
            </a:r>
            <a:r>
              <a:rPr lang="en-US" sz="2200" dirty="0" err="1" smtClean="0">
                <a:latin typeface="+mn-lt"/>
                <a:cs typeface="Calibri"/>
              </a:rPr>
              <a:t>feito</a:t>
            </a:r>
            <a:r>
              <a:rPr lang="en-US" sz="2200" dirty="0" smtClean="0">
                <a:latin typeface="+mn-lt"/>
                <a:cs typeface="Calibri"/>
              </a:rPr>
              <a:t> o </a:t>
            </a:r>
            <a:r>
              <a:rPr lang="en-US" sz="2200" dirty="0" err="1" smtClean="0">
                <a:latin typeface="+mn-lt"/>
                <a:cs typeface="Calibri"/>
              </a:rPr>
              <a:t>investimento</a:t>
            </a:r>
            <a:r>
              <a:rPr lang="en-US" sz="2200" dirty="0" smtClean="0">
                <a:latin typeface="+mn-lt"/>
                <a:cs typeface="Calibri"/>
              </a:rPr>
              <a:t> </a:t>
            </a:r>
            <a:r>
              <a:rPr lang="en-US" sz="2200" dirty="0" err="1" smtClean="0">
                <a:latin typeface="+mn-lt"/>
                <a:cs typeface="Calibri"/>
              </a:rPr>
              <a:t>necessário</a:t>
            </a:r>
            <a:r>
              <a:rPr lang="en-US" sz="2200" dirty="0" smtClean="0">
                <a:latin typeface="+mn-lt"/>
                <a:cs typeface="Calibri"/>
              </a:rPr>
              <a:t> para a o </a:t>
            </a:r>
            <a:r>
              <a:rPr lang="en-US" sz="2200" dirty="0" err="1" smtClean="0">
                <a:latin typeface="+mn-lt"/>
                <a:cs typeface="Calibri"/>
              </a:rPr>
              <a:t>aquecimento</a:t>
            </a:r>
            <a:r>
              <a:rPr lang="en-US" sz="2200" dirty="0" smtClean="0">
                <a:latin typeface="+mn-lt"/>
                <a:cs typeface="Calibri"/>
              </a:rPr>
              <a:t> </a:t>
            </a:r>
            <a:r>
              <a:rPr lang="en-US" sz="2200" dirty="0" err="1" smtClean="0">
                <a:latin typeface="+mn-lt"/>
                <a:cs typeface="Calibri"/>
              </a:rPr>
              <a:t>não</a:t>
            </a:r>
            <a:r>
              <a:rPr lang="en-US" sz="2200" dirty="0" smtClean="0">
                <a:latin typeface="+mn-lt"/>
                <a:cs typeface="Calibri"/>
              </a:rPr>
              <a:t> </a:t>
            </a:r>
            <a:r>
              <a:rPr lang="en-US" sz="2200" dirty="0" err="1" smtClean="0">
                <a:latin typeface="+mn-lt"/>
                <a:cs typeface="Calibri"/>
              </a:rPr>
              <a:t>ultrapassar</a:t>
            </a:r>
            <a:r>
              <a:rPr lang="en-US" sz="2200" dirty="0" smtClean="0">
                <a:latin typeface="+mn-lt"/>
                <a:cs typeface="Calibri"/>
              </a:rPr>
              <a:t> 1,5°C.</a:t>
            </a:r>
            <a:endParaRPr lang="en-US" dirty="0" smtClean="0">
              <a:latin typeface="+mn-lt"/>
            </a:endParaRPr>
          </a:p>
          <a:p>
            <a:endParaRPr lang="en-US" dirty="0" smtClean="0">
              <a:latin typeface="+mn-lt"/>
            </a:endParaRPr>
          </a:p>
          <a:p>
            <a:pPr>
              <a:spcAft>
                <a:spcPts val="1000"/>
              </a:spcAft>
            </a:pPr>
            <a:r>
              <a:rPr lang="en-US" sz="2200" dirty="0" smtClean="0">
                <a:latin typeface="+mn-lt"/>
                <a:cs typeface="Calibri"/>
              </a:rPr>
              <a:t>O IPCC, </a:t>
            </a:r>
            <a:r>
              <a:rPr lang="en-US" sz="2200" dirty="0" err="1" smtClean="0">
                <a:latin typeface="+mn-lt"/>
                <a:cs typeface="Calibri"/>
              </a:rPr>
              <a:t>por</a:t>
            </a:r>
            <a:r>
              <a:rPr lang="en-US" sz="2200" dirty="0" smtClean="0">
                <a:latin typeface="+mn-lt"/>
                <a:cs typeface="Calibri"/>
              </a:rPr>
              <a:t> </a:t>
            </a:r>
            <a:r>
              <a:rPr lang="en-US" sz="2200" dirty="0" err="1" smtClean="0">
                <a:latin typeface="+mn-lt"/>
                <a:cs typeface="Calibri"/>
              </a:rPr>
              <a:t>exemplo</a:t>
            </a:r>
            <a:r>
              <a:rPr lang="en-US" sz="2200" dirty="0" smtClean="0">
                <a:latin typeface="+mn-lt"/>
                <a:cs typeface="Calibri"/>
              </a:rPr>
              <a:t>, </a:t>
            </a:r>
            <a:r>
              <a:rPr lang="en-US" sz="2200" dirty="0" err="1">
                <a:latin typeface="+mn-lt"/>
                <a:cs typeface="Calibri"/>
              </a:rPr>
              <a:t>estima</a:t>
            </a:r>
            <a:r>
              <a:rPr lang="en-US" sz="2200" dirty="0">
                <a:latin typeface="+mn-lt"/>
                <a:cs typeface="Calibri"/>
              </a:rPr>
              <a:t> </a:t>
            </a:r>
            <a:r>
              <a:rPr lang="en-US" sz="2200" dirty="0" smtClean="0">
                <a:latin typeface="+mn-lt"/>
                <a:cs typeface="Calibri"/>
              </a:rPr>
              <a:t>um </a:t>
            </a:r>
            <a:r>
              <a:rPr lang="en-US" sz="2200" dirty="0" err="1">
                <a:latin typeface="+mn-lt"/>
                <a:cs typeface="Calibri"/>
              </a:rPr>
              <a:t>investimento</a:t>
            </a:r>
            <a:r>
              <a:rPr lang="en-US" sz="2200" dirty="0">
                <a:latin typeface="+mn-lt"/>
                <a:cs typeface="Calibri"/>
              </a:rPr>
              <a:t> </a:t>
            </a:r>
            <a:r>
              <a:rPr lang="en-US" sz="2200" dirty="0" err="1">
                <a:latin typeface="+mn-lt"/>
                <a:cs typeface="Calibri"/>
              </a:rPr>
              <a:t>anual</a:t>
            </a:r>
            <a:r>
              <a:rPr lang="en-US" sz="2200" dirty="0">
                <a:latin typeface="+mn-lt"/>
                <a:cs typeface="Calibri"/>
              </a:rPr>
              <a:t> de US$ 1,6 a 3,8 </a:t>
            </a:r>
            <a:r>
              <a:rPr lang="en-US" sz="2200" dirty="0" err="1">
                <a:latin typeface="+mn-lt"/>
                <a:cs typeface="Calibri"/>
              </a:rPr>
              <a:t>trilhão</a:t>
            </a:r>
            <a:r>
              <a:rPr lang="en-US" sz="2200" dirty="0">
                <a:latin typeface="+mn-lt"/>
                <a:cs typeface="Calibri"/>
              </a:rPr>
              <a:t> </a:t>
            </a:r>
            <a:r>
              <a:rPr lang="en-US" sz="2200" dirty="0" err="1" smtClean="0">
                <a:latin typeface="+mn-lt"/>
                <a:cs typeface="Calibri"/>
              </a:rPr>
              <a:t>em</a:t>
            </a:r>
            <a:r>
              <a:rPr lang="en-US" sz="2200" dirty="0" smtClean="0">
                <a:latin typeface="+mn-lt"/>
                <a:cs typeface="Calibri"/>
              </a:rPr>
              <a:t> </a:t>
            </a:r>
            <a:r>
              <a:rPr lang="en-US" sz="2200" dirty="0" err="1">
                <a:latin typeface="+mn-lt"/>
                <a:cs typeface="Calibri"/>
              </a:rPr>
              <a:t>energia</a:t>
            </a:r>
            <a:r>
              <a:rPr lang="en-US" sz="2200" dirty="0">
                <a:latin typeface="+mn-lt"/>
                <a:cs typeface="Calibri"/>
              </a:rPr>
              <a:t> </a:t>
            </a:r>
            <a:r>
              <a:rPr lang="en-US" sz="2200" dirty="0" err="1" smtClean="0">
                <a:latin typeface="+mn-lt"/>
                <a:cs typeface="Calibri"/>
              </a:rPr>
              <a:t>limpa</a:t>
            </a:r>
            <a:r>
              <a:rPr lang="en-US" sz="2200" dirty="0" smtClean="0">
                <a:latin typeface="+mn-lt"/>
                <a:cs typeface="Calibri"/>
              </a:rPr>
              <a:t> para o </a:t>
            </a:r>
            <a:r>
              <a:rPr lang="en-US" sz="2200" dirty="0" err="1">
                <a:latin typeface="+mn-lt"/>
                <a:cs typeface="Calibri"/>
              </a:rPr>
              <a:t>aquecimento</a:t>
            </a:r>
            <a:r>
              <a:rPr lang="en-US" sz="2200" dirty="0">
                <a:latin typeface="+mn-lt"/>
                <a:cs typeface="Calibri"/>
              </a:rPr>
              <a:t> </a:t>
            </a:r>
            <a:r>
              <a:rPr lang="en-US" sz="2200" dirty="0" err="1" smtClean="0">
                <a:latin typeface="+mn-lt"/>
                <a:cs typeface="Calibri"/>
              </a:rPr>
              <a:t>não</a:t>
            </a:r>
            <a:r>
              <a:rPr lang="en-US" sz="2200" dirty="0" smtClean="0">
                <a:latin typeface="+mn-lt"/>
                <a:cs typeface="Calibri"/>
              </a:rPr>
              <a:t> </a:t>
            </a:r>
            <a:r>
              <a:rPr lang="en-US" sz="2200" dirty="0" err="1" smtClean="0">
                <a:latin typeface="+mn-lt"/>
                <a:cs typeface="Calibri"/>
              </a:rPr>
              <a:t>passar</a:t>
            </a:r>
            <a:r>
              <a:rPr lang="en-US" sz="2200" dirty="0" smtClean="0">
                <a:latin typeface="+mn-lt"/>
                <a:cs typeface="Calibri"/>
              </a:rPr>
              <a:t> de 1,5°C</a:t>
            </a:r>
            <a:r>
              <a:rPr lang="en-US" sz="2200" dirty="0">
                <a:latin typeface="+mn-lt"/>
                <a:cs typeface="Calibri"/>
              </a:rPr>
              <a:t>.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535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495"/>
                    </a14:imgEffect>
                    <a14:imgEffect>
                      <a14:saturation sat="2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498" r="30249"/>
          <a:stretch/>
        </p:blipFill>
        <p:spPr>
          <a:xfrm>
            <a:off x="1398494" y="327055"/>
            <a:ext cx="4168588" cy="61901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15FB1B-63E3-9844-99B7-FFB67CD8801F}"/>
              </a:ext>
            </a:extLst>
          </p:cNvPr>
          <p:cNvSpPr/>
          <p:nvPr/>
        </p:nvSpPr>
        <p:spPr>
          <a:xfrm>
            <a:off x="1566527" y="611664"/>
            <a:ext cx="3587364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1"/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objetivo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garantir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recursos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investimentos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financiamento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etc.) para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projetos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baixo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carbono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desenvolvimento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resiliente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ao</a:t>
            </a:r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clima</a:t>
            </a:r>
            <a:endParaRPr lang="en-US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1FE0D5B-206E-7249-B4EA-121EF6DE1725}"/>
              </a:ext>
            </a:extLst>
          </p:cNvPr>
          <p:cNvSpPr txBox="1">
            <a:spLocks/>
          </p:cNvSpPr>
          <p:nvPr/>
        </p:nvSpPr>
        <p:spPr>
          <a:xfrm>
            <a:off x="5737559" y="889731"/>
            <a:ext cx="5964479" cy="43067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Através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da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identificação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e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desenvolvimento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bem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como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apoiando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ideias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investimentos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e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financiamento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sustentáveis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o </a:t>
            </a:r>
            <a:r>
              <a:rPr lang="en-US" sz="2200" b="1" dirty="0" err="1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trabalho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do Lab </a:t>
            </a:r>
            <a:r>
              <a:rPr lang="en-US" sz="22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almeja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2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direcionar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2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bilhões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22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dólares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2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em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2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investimentos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2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privados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para </a:t>
            </a:r>
            <a:r>
              <a:rPr lang="en-US" sz="22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uma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2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economia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2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sustentável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US" sz="22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resiliente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e de </a:t>
            </a:r>
            <a:r>
              <a:rPr lang="en-US" sz="22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baixo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2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carbono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6520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7243FC-AC66-234C-9C79-23A4F64E8D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81" y="2471758"/>
            <a:ext cx="945782" cy="490209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7343DB-1FBC-D442-A489-38737B44BA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91" y="1779282"/>
            <a:ext cx="1574617" cy="490102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219973-0A0F-EA45-9414-24F5791E65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734" y="2451283"/>
            <a:ext cx="1442364" cy="552749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7B9898-CF34-7A42-B804-161715D4D5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5373" y="2473806"/>
            <a:ext cx="1468263" cy="532855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B1CF18-CF65-8449-9C2C-A95AEA915E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911" y="2451896"/>
            <a:ext cx="1411431" cy="532856"/>
          </a:xfrm>
          <a:prstGeom prst="rect">
            <a:avLst/>
          </a:prstGeom>
          <a:ln>
            <a:noFill/>
          </a:ln>
        </p:spPr>
      </p:pic>
      <p:pic>
        <p:nvPicPr>
          <p:cNvPr id="10" name="Picture 2" descr="https://www.climatefinancelab.org/wp-content/uploads/2017/09/Australia-e1539292341587.png">
            <a:extLst>
              <a:ext uri="{FF2B5EF4-FFF2-40B4-BE49-F238E27FC236}">
                <a16:creationId xmlns:a16="http://schemas.microsoft.com/office/drawing/2014/main" id="{07B659F6-0F00-8548-8F91-3EC22614E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655" y="1810520"/>
            <a:ext cx="2094784" cy="36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www.climatefinancelab.org/wp-content/uploads/2018/10/IFAD.png">
            <a:extLst>
              <a:ext uri="{FF2B5EF4-FFF2-40B4-BE49-F238E27FC236}">
                <a16:creationId xmlns:a16="http://schemas.microsoft.com/office/drawing/2014/main" id="{D7EF7896-09C1-1C42-93F0-5BA70A301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321" y="2451283"/>
            <a:ext cx="1037726" cy="52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7D38FD-9D1D-1D46-B8ED-0219F54CB5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2131" y="6130943"/>
            <a:ext cx="1108847" cy="487892"/>
          </a:xfrm>
          <a:prstGeom prst="rect">
            <a:avLst/>
          </a:prstGeom>
        </p:spPr>
      </p:pic>
      <p:sp>
        <p:nvSpPr>
          <p:cNvPr id="156" name="Title 77">
            <a:extLst>
              <a:ext uri="{FF2B5EF4-FFF2-40B4-BE49-F238E27FC236}">
                <a16:creationId xmlns:a16="http://schemas.microsoft.com/office/drawing/2014/main" id="{227353E7-8445-B543-89FD-C3895835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>
                <a:solidFill>
                  <a:schemeClr val="accent6"/>
                </a:solidFill>
              </a:rPr>
              <a:t>O Lab </a:t>
            </a:r>
            <a:r>
              <a:rPr lang="en-GB" sz="2800" dirty="0" err="1">
                <a:solidFill>
                  <a:schemeClr val="accent6"/>
                </a:solidFill>
              </a:rPr>
              <a:t>reúne</a:t>
            </a:r>
            <a:r>
              <a:rPr lang="en-GB" sz="2800" dirty="0">
                <a:solidFill>
                  <a:schemeClr val="accent6"/>
                </a:solidFill>
              </a:rPr>
              <a:t> </a:t>
            </a:r>
            <a:r>
              <a:rPr lang="en-GB" sz="2800" dirty="0" err="1">
                <a:solidFill>
                  <a:schemeClr val="accent6"/>
                </a:solidFill>
              </a:rPr>
              <a:t>mais</a:t>
            </a:r>
            <a:r>
              <a:rPr lang="en-GB" sz="2800" dirty="0">
                <a:solidFill>
                  <a:schemeClr val="accent6"/>
                </a:solidFill>
              </a:rPr>
              <a:t> de 60 </a:t>
            </a:r>
            <a:r>
              <a:rPr lang="en-GB" sz="2800" dirty="0" err="1">
                <a:solidFill>
                  <a:schemeClr val="accent6"/>
                </a:solidFill>
              </a:rPr>
              <a:t>instituições</a:t>
            </a:r>
            <a:r>
              <a:rPr lang="en-GB" sz="2800" dirty="0">
                <a:solidFill>
                  <a:schemeClr val="accent6"/>
                </a:solidFill>
              </a:rPr>
              <a:t> para </a:t>
            </a:r>
            <a:r>
              <a:rPr lang="en-GB" sz="2800" dirty="0" err="1">
                <a:solidFill>
                  <a:schemeClr val="accent6"/>
                </a:solidFill>
              </a:rPr>
              <a:t>superar</a:t>
            </a:r>
            <a:r>
              <a:rPr lang="en-GB" sz="2800" dirty="0">
                <a:solidFill>
                  <a:schemeClr val="accent6"/>
                </a:solidFill>
              </a:rPr>
              <a:t> a lacuna </a:t>
            </a:r>
            <a:r>
              <a:rPr lang="en-GB" sz="2800" dirty="0" err="1">
                <a:solidFill>
                  <a:schemeClr val="accent6"/>
                </a:solidFill>
              </a:rPr>
              <a:t>existente</a:t>
            </a:r>
            <a:r>
              <a:rPr lang="en-GB" sz="2800" dirty="0">
                <a:solidFill>
                  <a:schemeClr val="accent6"/>
                </a:solidFill>
              </a:rPr>
              <a:t> </a:t>
            </a:r>
            <a:r>
              <a:rPr lang="en-GB" sz="2800" dirty="0" err="1">
                <a:solidFill>
                  <a:schemeClr val="accent6"/>
                </a:solidFill>
              </a:rPr>
              <a:t>ao</a:t>
            </a:r>
            <a:r>
              <a:rPr lang="en-GB" sz="2800" dirty="0">
                <a:solidFill>
                  <a:schemeClr val="accent6"/>
                </a:solidFill>
              </a:rPr>
              <a:t> </a:t>
            </a:r>
            <a:r>
              <a:rPr lang="en-GB" sz="2800" dirty="0" err="1">
                <a:solidFill>
                  <a:schemeClr val="accent6"/>
                </a:solidFill>
              </a:rPr>
              <a:t>desenvolvimento</a:t>
            </a:r>
            <a:r>
              <a:rPr lang="en-GB" sz="2800" dirty="0">
                <a:solidFill>
                  <a:schemeClr val="accent6"/>
                </a:solidFill>
              </a:rPr>
              <a:t> </a:t>
            </a:r>
            <a:r>
              <a:rPr lang="en-GB" sz="2800" dirty="0" err="1">
                <a:solidFill>
                  <a:schemeClr val="accent6"/>
                </a:solidFill>
              </a:rPr>
              <a:t>sustentável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https://cpilabs.wpengine.com/wp-content/uploads/2017/07/US_logo-300x232.jpg">
            <a:extLst>
              <a:ext uri="{FF2B5EF4-FFF2-40B4-BE49-F238E27FC236}">
                <a16:creationId xmlns:a16="http://schemas.microsoft.com/office/drawing/2014/main" id="{9D330ACC-1B44-4967-B776-0D5B535EF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5" r="13017"/>
          <a:stretch/>
        </p:blipFill>
        <p:spPr bwMode="auto">
          <a:xfrm>
            <a:off x="2121746" y="6138728"/>
            <a:ext cx="491067" cy="5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pilabs.wpengine.com/wp-content/uploads/2017/07/oak-foundation.jpg">
            <a:extLst>
              <a:ext uri="{FF2B5EF4-FFF2-40B4-BE49-F238E27FC236}">
                <a16:creationId xmlns:a16="http://schemas.microsoft.com/office/drawing/2014/main" id="{DD54D303-1CA0-4245-B8BF-11AF6930A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541" y="6171993"/>
            <a:ext cx="1020138" cy="43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pilabs.wpengine.com/wp-content/uploads/2017/07/Packard.jpg">
            <a:extLst>
              <a:ext uri="{FF2B5EF4-FFF2-40B4-BE49-F238E27FC236}">
                <a16:creationId xmlns:a16="http://schemas.microsoft.com/office/drawing/2014/main" id="{CCF38BCF-0766-43FA-AD7F-67562C1DB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474" y="6146120"/>
            <a:ext cx="1138415" cy="48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9" name="Agrupar 168"/>
          <p:cNvGrpSpPr/>
          <p:nvPr/>
        </p:nvGrpSpPr>
        <p:grpSpPr>
          <a:xfrm>
            <a:off x="2121746" y="3108897"/>
            <a:ext cx="9790445" cy="2940844"/>
            <a:chOff x="1650360" y="2234822"/>
            <a:chExt cx="9790445" cy="2940844"/>
          </a:xfrm>
        </p:grpSpPr>
        <p:pic>
          <p:nvPicPr>
            <p:cNvPr id="170" name="Picture 26">
              <a:extLst>
                <a:ext uri="{FF2B5EF4-FFF2-40B4-BE49-F238E27FC236}">
                  <a16:creationId xmlns:a16="http://schemas.microsoft.com/office/drawing/2014/main" id="{AAC69EC6-31F7-F640-93C6-D6880175A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23047" y="2234822"/>
              <a:ext cx="1316958" cy="370741"/>
            </a:xfrm>
            <a:prstGeom prst="rect">
              <a:avLst/>
            </a:prstGeom>
          </p:spPr>
        </p:pic>
        <p:pic>
          <p:nvPicPr>
            <p:cNvPr id="171" name="Picture 28">
              <a:extLst>
                <a:ext uri="{FF2B5EF4-FFF2-40B4-BE49-F238E27FC236}">
                  <a16:creationId xmlns:a16="http://schemas.microsoft.com/office/drawing/2014/main" id="{9C01E671-4424-8146-9AB7-3D4D75B81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522427" y="2331956"/>
              <a:ext cx="950036" cy="247009"/>
            </a:xfrm>
            <a:prstGeom prst="rect">
              <a:avLst/>
            </a:prstGeom>
          </p:spPr>
        </p:pic>
        <p:pic>
          <p:nvPicPr>
            <p:cNvPr id="172" name="Picture 36">
              <a:extLst>
                <a:ext uri="{FF2B5EF4-FFF2-40B4-BE49-F238E27FC236}">
                  <a16:creationId xmlns:a16="http://schemas.microsoft.com/office/drawing/2014/main" id="{1B1CFE3E-58AF-074F-A5FF-D7D1F0BE4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192381" y="2250080"/>
              <a:ext cx="1179462" cy="332335"/>
            </a:xfrm>
            <a:prstGeom prst="rect">
              <a:avLst/>
            </a:prstGeom>
          </p:spPr>
        </p:pic>
        <p:pic>
          <p:nvPicPr>
            <p:cNvPr id="173" name="Picture 38">
              <a:extLst>
                <a:ext uri="{FF2B5EF4-FFF2-40B4-BE49-F238E27FC236}">
                  <a16:creationId xmlns:a16="http://schemas.microsoft.com/office/drawing/2014/main" id="{F535DF02-95EA-EC40-BD76-CBDC88B08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312469" y="2284936"/>
              <a:ext cx="732942" cy="302338"/>
            </a:xfrm>
            <a:prstGeom prst="rect">
              <a:avLst/>
            </a:prstGeom>
          </p:spPr>
        </p:pic>
        <p:pic>
          <p:nvPicPr>
            <p:cNvPr id="174" name="Picture 42">
              <a:extLst>
                <a:ext uri="{FF2B5EF4-FFF2-40B4-BE49-F238E27FC236}">
                  <a16:creationId xmlns:a16="http://schemas.microsoft.com/office/drawing/2014/main" id="{DD79FC4C-D0E6-3049-A467-4B4A809D0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539753" y="2303029"/>
              <a:ext cx="459220" cy="279386"/>
            </a:xfrm>
            <a:prstGeom prst="rect">
              <a:avLst/>
            </a:prstGeom>
          </p:spPr>
        </p:pic>
        <p:pic>
          <p:nvPicPr>
            <p:cNvPr id="175" name="Picture 44">
              <a:extLst>
                <a:ext uri="{FF2B5EF4-FFF2-40B4-BE49-F238E27FC236}">
                  <a16:creationId xmlns:a16="http://schemas.microsoft.com/office/drawing/2014/main" id="{0AF2DF88-959D-A942-8BDD-AF8E6FB5E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706687" y="2344893"/>
              <a:ext cx="690891" cy="225691"/>
            </a:xfrm>
            <a:prstGeom prst="rect">
              <a:avLst/>
            </a:prstGeom>
          </p:spPr>
        </p:pic>
        <p:pic>
          <p:nvPicPr>
            <p:cNvPr id="176" name="Picture 45">
              <a:extLst>
                <a:ext uri="{FF2B5EF4-FFF2-40B4-BE49-F238E27FC236}">
                  <a16:creationId xmlns:a16="http://schemas.microsoft.com/office/drawing/2014/main" id="{9B59DDCE-6B3C-E24D-840C-282EDFB73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146231" y="2310576"/>
              <a:ext cx="1019268" cy="264291"/>
            </a:xfrm>
            <a:prstGeom prst="rect">
              <a:avLst/>
            </a:prstGeom>
          </p:spPr>
        </p:pic>
        <p:pic>
          <p:nvPicPr>
            <p:cNvPr id="177" name="Imagem 176"/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360" y="2303029"/>
              <a:ext cx="976986" cy="309420"/>
            </a:xfrm>
            <a:prstGeom prst="rect">
              <a:avLst/>
            </a:prstGeom>
          </p:spPr>
        </p:pic>
        <p:pic>
          <p:nvPicPr>
            <p:cNvPr id="178" name="Imagem 177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5041" y="2353977"/>
              <a:ext cx="1225764" cy="228438"/>
            </a:xfrm>
            <a:prstGeom prst="rect">
              <a:avLst/>
            </a:prstGeom>
          </p:spPr>
        </p:pic>
        <p:pic>
          <p:nvPicPr>
            <p:cNvPr id="179" name="Picture 138">
              <a:extLst>
                <a:ext uri="{FF2B5EF4-FFF2-40B4-BE49-F238E27FC236}">
                  <a16:creationId xmlns:a16="http://schemas.microsoft.com/office/drawing/2014/main" id="{00C36801-B740-7049-ADD2-524A0539C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445202" y="2588899"/>
              <a:ext cx="293517" cy="587034"/>
            </a:xfrm>
            <a:prstGeom prst="rect">
              <a:avLst/>
            </a:prstGeom>
          </p:spPr>
        </p:pic>
        <p:pic>
          <p:nvPicPr>
            <p:cNvPr id="180" name="Picture 73">
              <a:extLst>
                <a:ext uri="{FF2B5EF4-FFF2-40B4-BE49-F238E27FC236}">
                  <a16:creationId xmlns:a16="http://schemas.microsoft.com/office/drawing/2014/main" id="{8661C30F-E86A-7947-8638-AF1A079E9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650360" y="3088260"/>
              <a:ext cx="893214" cy="597999"/>
            </a:xfrm>
            <a:prstGeom prst="rect">
              <a:avLst/>
            </a:prstGeom>
          </p:spPr>
        </p:pic>
        <p:pic>
          <p:nvPicPr>
            <p:cNvPr id="181" name="Picture 47">
              <a:extLst>
                <a:ext uri="{FF2B5EF4-FFF2-40B4-BE49-F238E27FC236}">
                  <a16:creationId xmlns:a16="http://schemas.microsoft.com/office/drawing/2014/main" id="{604ABEFA-CA7D-D045-B230-C54073FD7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865590" y="2798213"/>
              <a:ext cx="955885" cy="229413"/>
            </a:xfrm>
            <a:prstGeom prst="rect">
              <a:avLst/>
            </a:prstGeom>
          </p:spPr>
        </p:pic>
        <p:pic>
          <p:nvPicPr>
            <p:cNvPr id="182" name="Picture 51">
              <a:extLst>
                <a:ext uri="{FF2B5EF4-FFF2-40B4-BE49-F238E27FC236}">
                  <a16:creationId xmlns:a16="http://schemas.microsoft.com/office/drawing/2014/main" id="{1E3350FB-336D-7942-8E56-C8C447F8E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442338" y="2798213"/>
              <a:ext cx="1027913" cy="238623"/>
            </a:xfrm>
            <a:prstGeom prst="rect">
              <a:avLst/>
            </a:prstGeom>
          </p:spPr>
        </p:pic>
        <p:pic>
          <p:nvPicPr>
            <p:cNvPr id="183" name="Picture 53">
              <a:extLst>
                <a:ext uri="{FF2B5EF4-FFF2-40B4-BE49-F238E27FC236}">
                  <a16:creationId xmlns:a16="http://schemas.microsoft.com/office/drawing/2014/main" id="{31940797-24A5-F442-9797-B22380CDE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572468" y="2802607"/>
              <a:ext cx="711773" cy="161335"/>
            </a:xfrm>
            <a:prstGeom prst="rect">
              <a:avLst/>
            </a:prstGeom>
          </p:spPr>
        </p:pic>
        <p:pic>
          <p:nvPicPr>
            <p:cNvPr id="184" name="Picture 55">
              <a:extLst>
                <a:ext uri="{FF2B5EF4-FFF2-40B4-BE49-F238E27FC236}">
                  <a16:creationId xmlns:a16="http://schemas.microsoft.com/office/drawing/2014/main" id="{F8EDE63B-C2CD-CA4A-A4B6-4B5ED59E9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059423" y="2674396"/>
              <a:ext cx="359421" cy="359421"/>
            </a:xfrm>
            <a:prstGeom prst="rect">
              <a:avLst/>
            </a:prstGeom>
          </p:spPr>
        </p:pic>
        <p:pic>
          <p:nvPicPr>
            <p:cNvPr id="185" name="Picture 57">
              <a:extLst>
                <a:ext uri="{FF2B5EF4-FFF2-40B4-BE49-F238E27FC236}">
                  <a16:creationId xmlns:a16="http://schemas.microsoft.com/office/drawing/2014/main" id="{57D1485E-7781-D348-A7C5-49AEED287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/>
            <a:srcRect l="5544" t="20500" r="6687" b="21262"/>
            <a:stretch/>
          </p:blipFill>
          <p:spPr>
            <a:xfrm>
              <a:off x="1652362" y="2758217"/>
              <a:ext cx="1200150" cy="323850"/>
            </a:xfrm>
            <a:prstGeom prst="rect">
              <a:avLst/>
            </a:prstGeom>
          </p:spPr>
        </p:pic>
        <p:pic>
          <p:nvPicPr>
            <p:cNvPr id="186" name="Picture 59">
              <a:extLst>
                <a:ext uri="{FF2B5EF4-FFF2-40B4-BE49-F238E27FC236}">
                  <a16:creationId xmlns:a16="http://schemas.microsoft.com/office/drawing/2014/main" id="{D79EA755-2212-B84C-BB18-6E6F424B4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836715" y="2802607"/>
              <a:ext cx="893214" cy="208417"/>
            </a:xfrm>
            <a:prstGeom prst="rect">
              <a:avLst/>
            </a:prstGeom>
          </p:spPr>
        </p:pic>
        <p:pic>
          <p:nvPicPr>
            <p:cNvPr id="187" name="Picture 61">
              <a:extLst>
                <a:ext uri="{FF2B5EF4-FFF2-40B4-BE49-F238E27FC236}">
                  <a16:creationId xmlns:a16="http://schemas.microsoft.com/office/drawing/2014/main" id="{26F392A4-2E0C-9449-A663-3C36B78EF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883553" y="2807430"/>
              <a:ext cx="1022246" cy="198769"/>
            </a:xfrm>
            <a:prstGeom prst="rect">
              <a:avLst/>
            </a:prstGeom>
          </p:spPr>
        </p:pic>
        <p:pic>
          <p:nvPicPr>
            <p:cNvPr id="188" name="Picture 140">
              <a:extLst>
                <a:ext uri="{FF2B5EF4-FFF2-40B4-BE49-F238E27FC236}">
                  <a16:creationId xmlns:a16="http://schemas.microsoft.com/office/drawing/2014/main" id="{306F4702-1908-A740-BA1D-4A5A7AEBC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8609244" y="2770678"/>
              <a:ext cx="644387" cy="252982"/>
            </a:xfrm>
            <a:prstGeom prst="rect">
              <a:avLst/>
            </a:prstGeom>
          </p:spPr>
        </p:pic>
        <p:pic>
          <p:nvPicPr>
            <p:cNvPr id="189" name="Picture 24">
              <a:extLst>
                <a:ext uri="{FF2B5EF4-FFF2-40B4-BE49-F238E27FC236}">
                  <a16:creationId xmlns:a16="http://schemas.microsoft.com/office/drawing/2014/main" id="{15F83E99-4BD7-2A48-99ED-FF673A2F2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2990367" y="2720491"/>
              <a:ext cx="692724" cy="293715"/>
            </a:xfrm>
            <a:prstGeom prst="rect">
              <a:avLst/>
            </a:prstGeom>
          </p:spPr>
        </p:pic>
        <p:pic>
          <p:nvPicPr>
            <p:cNvPr id="190" name="Picture 67">
              <a:extLst>
                <a:ext uri="{FF2B5EF4-FFF2-40B4-BE49-F238E27FC236}">
                  <a16:creationId xmlns:a16="http://schemas.microsoft.com/office/drawing/2014/main" id="{CCDDFC0E-D55F-B140-A2B2-19DD4094E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5580145" y="3062984"/>
              <a:ext cx="344337" cy="529748"/>
            </a:xfrm>
            <a:prstGeom prst="rect">
              <a:avLst/>
            </a:prstGeom>
          </p:spPr>
        </p:pic>
        <p:pic>
          <p:nvPicPr>
            <p:cNvPr id="191" name="Picture 69">
              <a:extLst>
                <a:ext uri="{FF2B5EF4-FFF2-40B4-BE49-F238E27FC236}">
                  <a16:creationId xmlns:a16="http://schemas.microsoft.com/office/drawing/2014/main" id="{088FF0D5-831C-644B-BA65-77A0B850C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4709062" y="3206266"/>
              <a:ext cx="789116" cy="394558"/>
            </a:xfrm>
            <a:prstGeom prst="rect">
              <a:avLst/>
            </a:prstGeom>
          </p:spPr>
        </p:pic>
        <p:pic>
          <p:nvPicPr>
            <p:cNvPr id="192" name="Picture 71">
              <a:extLst>
                <a:ext uri="{FF2B5EF4-FFF2-40B4-BE49-F238E27FC236}">
                  <a16:creationId xmlns:a16="http://schemas.microsoft.com/office/drawing/2014/main" id="{98AF319A-AF7A-C849-873A-C4EAF6D61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3521876" y="3217682"/>
              <a:ext cx="1105219" cy="383142"/>
            </a:xfrm>
            <a:prstGeom prst="rect">
              <a:avLst/>
            </a:prstGeom>
          </p:spPr>
        </p:pic>
        <p:pic>
          <p:nvPicPr>
            <p:cNvPr id="193" name="Picture 77">
              <a:extLst>
                <a:ext uri="{FF2B5EF4-FFF2-40B4-BE49-F238E27FC236}">
                  <a16:creationId xmlns:a16="http://schemas.microsoft.com/office/drawing/2014/main" id="{0724255E-AB78-894A-B03B-AC24C5CA9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6953022" y="3199258"/>
              <a:ext cx="753389" cy="390646"/>
            </a:xfrm>
            <a:prstGeom prst="rect">
              <a:avLst/>
            </a:prstGeom>
          </p:spPr>
        </p:pic>
        <p:pic>
          <p:nvPicPr>
            <p:cNvPr id="194" name="Picture 79">
              <a:extLst>
                <a:ext uri="{FF2B5EF4-FFF2-40B4-BE49-F238E27FC236}">
                  <a16:creationId xmlns:a16="http://schemas.microsoft.com/office/drawing/2014/main" id="{1E4A88BF-CF50-144D-A3A5-2571EB0EA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6050693" y="3248513"/>
              <a:ext cx="776118" cy="237148"/>
            </a:xfrm>
            <a:prstGeom prst="rect">
              <a:avLst/>
            </a:prstGeom>
          </p:spPr>
        </p:pic>
        <p:pic>
          <p:nvPicPr>
            <p:cNvPr id="195" name="Picture 89">
              <a:extLst>
                <a:ext uri="{FF2B5EF4-FFF2-40B4-BE49-F238E27FC236}">
                  <a16:creationId xmlns:a16="http://schemas.microsoft.com/office/drawing/2014/main" id="{15B5B970-61DB-EE41-84D4-FE934AA30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7832622" y="3238979"/>
              <a:ext cx="923053" cy="332299"/>
            </a:xfrm>
            <a:prstGeom prst="rect">
              <a:avLst/>
            </a:prstGeom>
          </p:spPr>
        </p:pic>
        <p:pic>
          <p:nvPicPr>
            <p:cNvPr id="196" name="Picture 134">
              <a:extLst>
                <a:ext uri="{FF2B5EF4-FFF2-40B4-BE49-F238E27FC236}">
                  <a16:creationId xmlns:a16="http://schemas.microsoft.com/office/drawing/2014/main" id="{3A803DBF-0852-1143-A8B8-B96228D70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10007674" y="3298445"/>
              <a:ext cx="754436" cy="221616"/>
            </a:xfrm>
            <a:prstGeom prst="rect">
              <a:avLst/>
            </a:prstGeom>
          </p:spPr>
        </p:pic>
        <p:pic>
          <p:nvPicPr>
            <p:cNvPr id="197" name="Imagem 196"/>
            <p:cNvPicPr>
              <a:picLocks noChangeAspect="1"/>
            </p:cNvPicPr>
            <p:nvPr/>
          </p:nvPicPr>
          <p:blipFill>
            <a:blip r:embed="rId4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077" y="3185970"/>
              <a:ext cx="718433" cy="362235"/>
            </a:xfrm>
            <a:prstGeom prst="rect">
              <a:avLst/>
            </a:prstGeom>
          </p:spPr>
        </p:pic>
        <p:pic>
          <p:nvPicPr>
            <p:cNvPr id="198" name="Imagem 197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886" y="3264993"/>
              <a:ext cx="999577" cy="274883"/>
            </a:xfrm>
            <a:prstGeom prst="rect">
              <a:avLst/>
            </a:prstGeom>
          </p:spPr>
        </p:pic>
        <p:pic>
          <p:nvPicPr>
            <p:cNvPr id="199" name="Picture 81">
              <a:extLst>
                <a:ext uri="{FF2B5EF4-FFF2-40B4-BE49-F238E27FC236}">
                  <a16:creationId xmlns:a16="http://schemas.microsoft.com/office/drawing/2014/main" id="{19E0A309-828E-AB40-AFA8-B7CAA4F2B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5317739" y="3731319"/>
              <a:ext cx="406923" cy="390646"/>
            </a:xfrm>
            <a:prstGeom prst="rect">
              <a:avLst/>
            </a:prstGeom>
          </p:spPr>
        </p:pic>
        <p:pic>
          <p:nvPicPr>
            <p:cNvPr id="200" name="Picture 83">
              <a:extLst>
                <a:ext uri="{FF2B5EF4-FFF2-40B4-BE49-F238E27FC236}">
                  <a16:creationId xmlns:a16="http://schemas.microsoft.com/office/drawing/2014/main" id="{4E75D10C-0620-3947-990F-79572CCBC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4032200" y="3787855"/>
              <a:ext cx="1219681" cy="262346"/>
            </a:xfrm>
            <a:prstGeom prst="rect">
              <a:avLst/>
            </a:prstGeom>
          </p:spPr>
        </p:pic>
        <p:pic>
          <p:nvPicPr>
            <p:cNvPr id="201" name="Picture 95">
              <a:extLst>
                <a:ext uri="{FF2B5EF4-FFF2-40B4-BE49-F238E27FC236}">
                  <a16:creationId xmlns:a16="http://schemas.microsoft.com/office/drawing/2014/main" id="{0CFE4660-C1B9-614D-8A94-43D7B6160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9169840" y="3743136"/>
              <a:ext cx="858746" cy="526697"/>
            </a:xfrm>
            <a:prstGeom prst="rect">
              <a:avLst/>
            </a:prstGeom>
          </p:spPr>
        </p:pic>
        <p:pic>
          <p:nvPicPr>
            <p:cNvPr id="202" name="Picture 97">
              <a:extLst>
                <a:ext uri="{FF2B5EF4-FFF2-40B4-BE49-F238E27FC236}">
                  <a16:creationId xmlns:a16="http://schemas.microsoft.com/office/drawing/2014/main" id="{FC75AF6D-9321-904D-B2D6-E53837DF7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8791495" y="3805775"/>
              <a:ext cx="397432" cy="323244"/>
            </a:xfrm>
            <a:prstGeom prst="rect">
              <a:avLst/>
            </a:prstGeom>
          </p:spPr>
        </p:pic>
        <p:pic>
          <p:nvPicPr>
            <p:cNvPr id="203" name="Picture 99">
              <a:extLst>
                <a:ext uri="{FF2B5EF4-FFF2-40B4-BE49-F238E27FC236}">
                  <a16:creationId xmlns:a16="http://schemas.microsoft.com/office/drawing/2014/main" id="{E61B3664-E383-FB41-9E39-0BA40B5D1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8036191" y="3834081"/>
              <a:ext cx="573053" cy="278783"/>
            </a:xfrm>
            <a:prstGeom prst="rect">
              <a:avLst/>
            </a:prstGeom>
          </p:spPr>
        </p:pic>
        <p:pic>
          <p:nvPicPr>
            <p:cNvPr id="204" name="Picture 101">
              <a:extLst>
                <a:ext uri="{FF2B5EF4-FFF2-40B4-BE49-F238E27FC236}">
                  <a16:creationId xmlns:a16="http://schemas.microsoft.com/office/drawing/2014/main" id="{1063CB68-64A6-1640-B375-F1EC1152B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7234765" y="3791412"/>
              <a:ext cx="724511" cy="302644"/>
            </a:xfrm>
            <a:prstGeom prst="rect">
              <a:avLst/>
            </a:prstGeom>
          </p:spPr>
        </p:pic>
        <p:pic>
          <p:nvPicPr>
            <p:cNvPr id="205" name="Picture 103">
              <a:extLst>
                <a:ext uri="{FF2B5EF4-FFF2-40B4-BE49-F238E27FC236}">
                  <a16:creationId xmlns:a16="http://schemas.microsoft.com/office/drawing/2014/main" id="{726D3AD6-D761-DA47-86A4-5754B6799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6547357" y="3771317"/>
              <a:ext cx="649068" cy="298042"/>
            </a:xfrm>
            <a:prstGeom prst="rect">
              <a:avLst/>
            </a:prstGeom>
          </p:spPr>
        </p:pic>
        <p:pic>
          <p:nvPicPr>
            <p:cNvPr id="206" name="Picture 105">
              <a:extLst>
                <a:ext uri="{FF2B5EF4-FFF2-40B4-BE49-F238E27FC236}">
                  <a16:creationId xmlns:a16="http://schemas.microsoft.com/office/drawing/2014/main" id="{8CBB4328-C813-9949-BFE4-BC06FC2F9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/>
            <a:srcRect r="54571" b="14179"/>
            <a:stretch/>
          </p:blipFill>
          <p:spPr>
            <a:xfrm>
              <a:off x="1650360" y="3805775"/>
              <a:ext cx="611158" cy="298043"/>
            </a:xfrm>
            <a:prstGeom prst="rect">
              <a:avLst/>
            </a:prstGeom>
          </p:spPr>
        </p:pic>
        <p:pic>
          <p:nvPicPr>
            <p:cNvPr id="207" name="Picture 114">
              <a:extLst>
                <a:ext uri="{FF2B5EF4-FFF2-40B4-BE49-F238E27FC236}">
                  <a16:creationId xmlns:a16="http://schemas.microsoft.com/office/drawing/2014/main" id="{B97612FD-ED57-9F4A-ACE0-1292E4A1B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>
              <a:off x="3222406" y="3771317"/>
              <a:ext cx="784714" cy="333081"/>
            </a:xfrm>
            <a:prstGeom prst="rect">
              <a:avLst/>
            </a:prstGeom>
          </p:spPr>
        </p:pic>
        <p:pic>
          <p:nvPicPr>
            <p:cNvPr id="208" name="Picture 120">
              <a:extLst>
                <a:ext uri="{FF2B5EF4-FFF2-40B4-BE49-F238E27FC236}">
                  <a16:creationId xmlns:a16="http://schemas.microsoft.com/office/drawing/2014/main" id="{CCA552FC-6B74-CE47-87E6-F2678D163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9989032" y="3858538"/>
              <a:ext cx="875614" cy="299260"/>
            </a:xfrm>
            <a:prstGeom prst="rect">
              <a:avLst/>
            </a:prstGeom>
          </p:spPr>
        </p:pic>
        <p:pic>
          <p:nvPicPr>
            <p:cNvPr id="209" name="Picture 132">
              <a:extLst>
                <a:ext uri="{FF2B5EF4-FFF2-40B4-BE49-F238E27FC236}">
                  <a16:creationId xmlns:a16="http://schemas.microsoft.com/office/drawing/2014/main" id="{A27BDBE4-6092-DB40-99B8-0C06FB775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2436871" y="3769470"/>
              <a:ext cx="719737" cy="311886"/>
            </a:xfrm>
            <a:prstGeom prst="rect">
              <a:avLst/>
            </a:prstGeom>
          </p:spPr>
        </p:pic>
        <p:pic>
          <p:nvPicPr>
            <p:cNvPr id="210" name="Imagem 209"/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5852186" y="3765203"/>
              <a:ext cx="676715" cy="323116"/>
            </a:xfrm>
            <a:prstGeom prst="rect">
              <a:avLst/>
            </a:prstGeom>
          </p:spPr>
        </p:pic>
        <p:pic>
          <p:nvPicPr>
            <p:cNvPr id="211" name="Picture 110">
              <a:extLst>
                <a:ext uri="{FF2B5EF4-FFF2-40B4-BE49-F238E27FC236}">
                  <a16:creationId xmlns:a16="http://schemas.microsoft.com/office/drawing/2014/main" id="{DA1C6F0D-A123-5C48-9690-CEE4D9AE4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5005419" y="4245014"/>
              <a:ext cx="744207" cy="302644"/>
            </a:xfrm>
            <a:prstGeom prst="rect">
              <a:avLst/>
            </a:prstGeom>
          </p:spPr>
        </p:pic>
        <p:pic>
          <p:nvPicPr>
            <p:cNvPr id="212" name="Picture 118">
              <a:extLst>
                <a:ext uri="{FF2B5EF4-FFF2-40B4-BE49-F238E27FC236}">
                  <a16:creationId xmlns:a16="http://schemas.microsoft.com/office/drawing/2014/main" id="{276B4D3B-509A-FC40-B1CD-70101BF49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/>
            <a:stretch>
              <a:fillRect/>
            </a:stretch>
          </p:blipFill>
          <p:spPr>
            <a:xfrm>
              <a:off x="1650360" y="4357524"/>
              <a:ext cx="606925" cy="258955"/>
            </a:xfrm>
            <a:prstGeom prst="rect">
              <a:avLst/>
            </a:prstGeom>
          </p:spPr>
        </p:pic>
        <p:pic>
          <p:nvPicPr>
            <p:cNvPr id="213" name="Picture 124">
              <a:extLst>
                <a:ext uri="{FF2B5EF4-FFF2-40B4-BE49-F238E27FC236}">
                  <a16:creationId xmlns:a16="http://schemas.microsoft.com/office/drawing/2014/main" id="{76EC44C9-29EE-AE4D-AB64-5AD35E5E2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7140404" y="4178924"/>
              <a:ext cx="504488" cy="532911"/>
            </a:xfrm>
            <a:prstGeom prst="rect">
              <a:avLst/>
            </a:prstGeom>
          </p:spPr>
        </p:pic>
        <p:pic>
          <p:nvPicPr>
            <p:cNvPr id="214" name="Picture 130">
              <a:extLst>
                <a:ext uri="{FF2B5EF4-FFF2-40B4-BE49-F238E27FC236}">
                  <a16:creationId xmlns:a16="http://schemas.microsoft.com/office/drawing/2014/main" id="{E2AB10B0-3725-2E4A-A568-84A48CA21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/>
            <a:stretch>
              <a:fillRect/>
            </a:stretch>
          </p:blipFill>
          <p:spPr>
            <a:xfrm>
              <a:off x="6200824" y="4223936"/>
              <a:ext cx="531306" cy="478175"/>
            </a:xfrm>
            <a:prstGeom prst="rect">
              <a:avLst/>
            </a:prstGeom>
          </p:spPr>
        </p:pic>
        <p:pic>
          <p:nvPicPr>
            <p:cNvPr id="215" name="Picture 136">
              <a:extLst>
                <a:ext uri="{FF2B5EF4-FFF2-40B4-BE49-F238E27FC236}">
                  <a16:creationId xmlns:a16="http://schemas.microsoft.com/office/drawing/2014/main" id="{00F610DB-75C0-8648-9672-C7A8DD3A8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/>
            <a:stretch>
              <a:fillRect/>
            </a:stretch>
          </p:blipFill>
          <p:spPr>
            <a:xfrm>
              <a:off x="4340016" y="4226456"/>
              <a:ext cx="384599" cy="384599"/>
            </a:xfrm>
            <a:prstGeom prst="rect">
              <a:avLst/>
            </a:prstGeom>
          </p:spPr>
        </p:pic>
        <p:pic>
          <p:nvPicPr>
            <p:cNvPr id="216" name="Picture 25">
              <a:extLst>
                <a:ext uri="{FF2B5EF4-FFF2-40B4-BE49-F238E27FC236}">
                  <a16:creationId xmlns:a16="http://schemas.microsoft.com/office/drawing/2014/main" id="{568CBF58-EA44-4D6F-9780-9B8E31FC5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/>
            <a:stretch>
              <a:fillRect/>
            </a:stretch>
          </p:blipFill>
          <p:spPr>
            <a:xfrm>
              <a:off x="9323992" y="4343368"/>
              <a:ext cx="1146591" cy="243056"/>
            </a:xfrm>
            <a:prstGeom prst="rect">
              <a:avLst/>
            </a:prstGeom>
          </p:spPr>
        </p:pic>
        <p:pic>
          <p:nvPicPr>
            <p:cNvPr id="217" name="Imagem 216"/>
            <p:cNvPicPr>
              <a:picLocks noChangeAspect="1"/>
            </p:cNvPicPr>
            <p:nvPr/>
          </p:nvPicPr>
          <p:blipFill rotWithShape="1">
            <a:blip r:embed="rId6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3" t="12132" r="11058" b="21322"/>
            <a:stretch/>
          </p:blipFill>
          <p:spPr>
            <a:xfrm>
              <a:off x="2362097" y="4273157"/>
              <a:ext cx="1684867" cy="313267"/>
            </a:xfrm>
            <a:prstGeom prst="rect">
              <a:avLst/>
            </a:prstGeom>
          </p:spPr>
        </p:pic>
        <p:pic>
          <p:nvPicPr>
            <p:cNvPr id="218" name="Imagem 217"/>
            <p:cNvPicPr>
              <a:picLocks noChangeAspect="1"/>
            </p:cNvPicPr>
            <p:nvPr/>
          </p:nvPicPr>
          <p:blipFill>
            <a:blip r:embed="rId6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878" y="4178131"/>
              <a:ext cx="1172412" cy="492413"/>
            </a:xfrm>
            <a:prstGeom prst="rect">
              <a:avLst/>
            </a:prstGeom>
          </p:spPr>
        </p:pic>
        <p:pic>
          <p:nvPicPr>
            <p:cNvPr id="219" name="Picture 126">
              <a:extLst>
                <a:ext uri="{FF2B5EF4-FFF2-40B4-BE49-F238E27FC236}">
                  <a16:creationId xmlns:a16="http://schemas.microsoft.com/office/drawing/2014/main" id="{3F268C7B-F16F-3D4C-8EEB-5F9BCD74B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/>
            <a:stretch>
              <a:fillRect/>
            </a:stretch>
          </p:blipFill>
          <p:spPr>
            <a:xfrm>
              <a:off x="2954261" y="4733270"/>
              <a:ext cx="893214" cy="442396"/>
            </a:xfrm>
            <a:prstGeom prst="rect">
              <a:avLst/>
            </a:prstGeom>
          </p:spPr>
        </p:pic>
        <p:pic>
          <p:nvPicPr>
            <p:cNvPr id="220" name="Picture 142">
              <a:extLst>
                <a:ext uri="{FF2B5EF4-FFF2-40B4-BE49-F238E27FC236}">
                  <a16:creationId xmlns:a16="http://schemas.microsoft.com/office/drawing/2014/main" id="{CDDF15C5-20B1-1E46-912F-6A6207499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/>
            <a:stretch>
              <a:fillRect/>
            </a:stretch>
          </p:blipFill>
          <p:spPr>
            <a:xfrm>
              <a:off x="7721829" y="4760834"/>
              <a:ext cx="932257" cy="356602"/>
            </a:xfrm>
            <a:prstGeom prst="rect">
              <a:avLst/>
            </a:prstGeom>
          </p:spPr>
        </p:pic>
        <p:pic>
          <p:nvPicPr>
            <p:cNvPr id="221" name="Picture 144">
              <a:extLst>
                <a:ext uri="{FF2B5EF4-FFF2-40B4-BE49-F238E27FC236}">
                  <a16:creationId xmlns:a16="http://schemas.microsoft.com/office/drawing/2014/main" id="{0FC9E224-F973-674B-988D-F20900B98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>
              <a:off x="5457058" y="4804100"/>
              <a:ext cx="489765" cy="212232"/>
            </a:xfrm>
            <a:prstGeom prst="rect">
              <a:avLst/>
            </a:prstGeom>
          </p:spPr>
        </p:pic>
        <p:pic>
          <p:nvPicPr>
            <p:cNvPr id="222" name="Picture 146">
              <a:extLst>
                <a:ext uri="{FF2B5EF4-FFF2-40B4-BE49-F238E27FC236}">
                  <a16:creationId xmlns:a16="http://schemas.microsoft.com/office/drawing/2014/main" id="{34E277CD-E5CA-1A45-B9D7-5A0FB7053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/>
            <a:stretch>
              <a:fillRect/>
            </a:stretch>
          </p:blipFill>
          <p:spPr>
            <a:xfrm>
              <a:off x="6084168" y="4760834"/>
              <a:ext cx="1565401" cy="302644"/>
            </a:xfrm>
            <a:prstGeom prst="rect">
              <a:avLst/>
            </a:prstGeom>
          </p:spPr>
        </p:pic>
        <p:pic>
          <p:nvPicPr>
            <p:cNvPr id="223" name="Picture 150">
              <a:extLst>
                <a:ext uri="{FF2B5EF4-FFF2-40B4-BE49-F238E27FC236}">
                  <a16:creationId xmlns:a16="http://schemas.microsoft.com/office/drawing/2014/main" id="{98A3E926-5A93-C34F-8A46-B5D6FA5FB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/>
            <a:stretch>
              <a:fillRect/>
            </a:stretch>
          </p:blipFill>
          <p:spPr>
            <a:xfrm>
              <a:off x="4773227" y="4653170"/>
              <a:ext cx="546486" cy="478175"/>
            </a:xfrm>
            <a:prstGeom prst="rect">
              <a:avLst/>
            </a:prstGeom>
          </p:spPr>
        </p:pic>
        <p:pic>
          <p:nvPicPr>
            <p:cNvPr id="224" name="Picture 152">
              <a:extLst>
                <a:ext uri="{FF2B5EF4-FFF2-40B4-BE49-F238E27FC236}">
                  <a16:creationId xmlns:a16="http://schemas.microsoft.com/office/drawing/2014/main" id="{D03B9E00-4551-FA4B-A3BC-06FED0671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/>
            <a:stretch>
              <a:fillRect/>
            </a:stretch>
          </p:blipFill>
          <p:spPr>
            <a:xfrm>
              <a:off x="1670523" y="4788239"/>
              <a:ext cx="1181989" cy="242094"/>
            </a:xfrm>
            <a:prstGeom prst="rect">
              <a:avLst/>
            </a:prstGeom>
          </p:spPr>
        </p:pic>
        <p:pic>
          <p:nvPicPr>
            <p:cNvPr id="225" name="Picture 2">
              <a:extLst>
                <a:ext uri="{FF2B5EF4-FFF2-40B4-BE49-F238E27FC236}">
                  <a16:creationId xmlns:a16="http://schemas.microsoft.com/office/drawing/2014/main" id="{77DE682F-4810-495C-B9E0-4AF68AEF9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/>
            <a:stretch>
              <a:fillRect/>
            </a:stretch>
          </p:blipFill>
          <p:spPr>
            <a:xfrm>
              <a:off x="3980909" y="4808995"/>
              <a:ext cx="711773" cy="208206"/>
            </a:xfrm>
            <a:prstGeom prst="rect">
              <a:avLst/>
            </a:prstGeom>
          </p:spPr>
        </p:pic>
      </p:grpSp>
      <p:sp>
        <p:nvSpPr>
          <p:cNvPr id="77" name="TextBox 30">
            <a:extLst>
              <a:ext uri="{FF2B5EF4-FFF2-40B4-BE49-F238E27FC236}">
                <a16:creationId xmlns:a16="http://schemas.microsoft.com/office/drawing/2014/main" id="{57E57A5A-56CD-5743-9DA0-2F180CB32216}"/>
              </a:ext>
            </a:extLst>
          </p:cNvPr>
          <p:cNvSpPr txBox="1"/>
          <p:nvPr/>
        </p:nvSpPr>
        <p:spPr>
          <a:xfrm>
            <a:off x="276226" y="2149038"/>
            <a:ext cx="1834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8C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FINANCIADORES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E8C2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8" name="TextBox 31">
            <a:extLst>
              <a:ext uri="{FF2B5EF4-FFF2-40B4-BE49-F238E27FC236}">
                <a16:creationId xmlns:a16="http://schemas.microsoft.com/office/drawing/2014/main" id="{3F3ED10D-2FB4-344F-80F6-4952268ACAED}"/>
              </a:ext>
            </a:extLst>
          </p:cNvPr>
          <p:cNvSpPr txBox="1"/>
          <p:nvPr/>
        </p:nvSpPr>
        <p:spPr>
          <a:xfrm>
            <a:off x="492373" y="4216795"/>
            <a:ext cx="1508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8C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MEMBROS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E8C2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0" name="TextBox 33">
            <a:extLst>
              <a:ext uri="{FF2B5EF4-FFF2-40B4-BE49-F238E27FC236}">
                <a16:creationId xmlns:a16="http://schemas.microsoft.com/office/drawing/2014/main" id="{F78620C5-9204-0640-9C86-38BA3EE817AD}"/>
              </a:ext>
            </a:extLst>
          </p:cNvPr>
          <p:cNvSpPr txBox="1"/>
          <p:nvPr/>
        </p:nvSpPr>
        <p:spPr>
          <a:xfrm>
            <a:off x="274505" y="5942385"/>
            <a:ext cx="1836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solidFill>
                  <a:srgbClr val="EE8C20"/>
                </a:solidFill>
                <a:latin typeface="Century Gothic" panose="020B0502020202020204" pitchFamily="34" charset="0"/>
              </a:rPr>
              <a:t>FINANCIADORES ANTERIORES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E8C2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1" name="TextBox 78">
            <a:extLst>
              <a:ext uri="{FF2B5EF4-FFF2-40B4-BE49-F238E27FC236}">
                <a16:creationId xmlns:a16="http://schemas.microsoft.com/office/drawing/2014/main" id="{16D720F5-48DB-49D1-8037-B8D25F7A2D9B}"/>
              </a:ext>
            </a:extLst>
          </p:cNvPr>
          <p:cNvSpPr txBox="1"/>
          <p:nvPr/>
        </p:nvSpPr>
        <p:spPr>
          <a:xfrm>
            <a:off x="5381146" y="6205612"/>
            <a:ext cx="1780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8C2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SECRETARIADO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E8C2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858" y="1516283"/>
            <a:ext cx="3535020" cy="92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03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82B8B9C-F19C-064E-BAD7-1A03CEA74362}"/>
              </a:ext>
            </a:extLst>
          </p:cNvPr>
          <p:cNvSpPr/>
          <p:nvPr/>
        </p:nvSpPr>
        <p:spPr>
          <a:xfrm>
            <a:off x="457200" y="1870048"/>
            <a:ext cx="33646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chemeClr val="accent6"/>
                </a:solidFill>
                <a:latin typeface="Century Gothic"/>
              </a:rPr>
              <a:t>Os</a:t>
            </a:r>
            <a:r>
              <a:rPr lang="en-US" sz="4000" b="1" dirty="0">
                <a:solidFill>
                  <a:schemeClr val="accent6"/>
                </a:solidFill>
                <a:latin typeface="Century Gothic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Century Gothic"/>
              </a:rPr>
              <a:t>três</a:t>
            </a:r>
            <a:r>
              <a:rPr lang="en-US" sz="4000" b="1" dirty="0">
                <a:solidFill>
                  <a:schemeClr val="accent6"/>
                </a:solidFill>
                <a:latin typeface="Century Gothic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Century Gothic"/>
              </a:rPr>
              <a:t>ingredientes</a:t>
            </a:r>
            <a:r>
              <a:rPr lang="en-US" sz="4000" b="1" dirty="0">
                <a:solidFill>
                  <a:schemeClr val="accent6"/>
                </a:solidFill>
                <a:latin typeface="Century Gothic"/>
              </a:rPr>
              <a:t> de </a:t>
            </a:r>
            <a:r>
              <a:rPr lang="en-US" sz="4000" b="1" dirty="0" err="1">
                <a:solidFill>
                  <a:schemeClr val="accent6"/>
                </a:solidFill>
                <a:latin typeface="Century Gothic"/>
              </a:rPr>
              <a:t>sucesso</a:t>
            </a:r>
            <a:r>
              <a:rPr lang="en-US" sz="4000" b="1" dirty="0">
                <a:solidFill>
                  <a:schemeClr val="accent6"/>
                </a:solidFill>
                <a:latin typeface="Century Gothic"/>
              </a:rPr>
              <a:t> do Lab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2CE522-8477-5849-9F06-F39387C65080}"/>
              </a:ext>
            </a:extLst>
          </p:cNvPr>
          <p:cNvSpPr txBox="1"/>
          <p:nvPr/>
        </p:nvSpPr>
        <p:spPr>
          <a:xfrm>
            <a:off x="5344050" y="494344"/>
            <a:ext cx="6280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Colaboração</a:t>
            </a:r>
            <a:r>
              <a:rPr lang="en-US" sz="2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Público-Privada</a:t>
            </a:r>
            <a:endParaRPr lang="en-US" sz="22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  <a:p>
            <a:r>
              <a:rPr lang="pt-BR" sz="2200" dirty="0">
                <a:solidFill>
                  <a:srgbClr val="666666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Parceria reforçada entre os setores público e privado cria capacidade e conhecimento para identificar e implantar soluções eficazes de financiamento climático.</a:t>
            </a:r>
            <a:endParaRPr lang="en-PH" sz="2200" i="1" dirty="0">
              <a:solidFill>
                <a:srgbClr val="666666"/>
              </a:solidFill>
              <a:latin typeface="Century Gothic" panose="020B0502020202020204" pitchFamily="34" charset="0"/>
              <a:ea typeface="Century Gothic" charset="0"/>
              <a:cs typeface="Century Gothic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4A8CDB-FDD6-F348-BF19-59C492C986FB}"/>
              </a:ext>
            </a:extLst>
          </p:cNvPr>
          <p:cNvSpPr txBox="1"/>
          <p:nvPr/>
        </p:nvSpPr>
        <p:spPr>
          <a:xfrm>
            <a:off x="5344051" y="2526682"/>
            <a:ext cx="59139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b="1" dirty="0" err="1">
                <a:solidFill>
                  <a:srgbClr val="EE8C20"/>
                </a:solidFill>
                <a:latin typeface="Century Gothic" charset="0"/>
                <a:ea typeface="Century Gothic" charset="0"/>
                <a:cs typeface="Century Gothic" charset="0"/>
              </a:rPr>
              <a:t>Soluções</a:t>
            </a:r>
            <a:r>
              <a:rPr lang="en-GB" sz="2200" b="1" dirty="0">
                <a:solidFill>
                  <a:srgbClr val="EE8C2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GB" sz="2200" b="1" dirty="0" err="1">
                <a:solidFill>
                  <a:srgbClr val="EE8C20"/>
                </a:solidFill>
                <a:latin typeface="Century Gothic" charset="0"/>
                <a:ea typeface="Century Gothic" charset="0"/>
                <a:cs typeface="Century Gothic" charset="0"/>
              </a:rPr>
              <a:t>Inovadoras</a:t>
            </a:r>
            <a:r>
              <a:rPr lang="en-GB" sz="2200" b="1" dirty="0">
                <a:solidFill>
                  <a:srgbClr val="EE8C20"/>
                </a:solidFill>
                <a:latin typeface="Century Gothic" charset="0"/>
                <a:ea typeface="Century Gothic" charset="0"/>
                <a:cs typeface="Century Gothic" charset="0"/>
              </a:rPr>
              <a:t> e </a:t>
            </a:r>
            <a:r>
              <a:rPr lang="en-GB" sz="2200" b="1" dirty="0" err="1">
                <a:solidFill>
                  <a:srgbClr val="EE8C20"/>
                </a:solidFill>
                <a:latin typeface="Century Gothic" charset="0"/>
                <a:ea typeface="Century Gothic" charset="0"/>
                <a:cs typeface="Century Gothic" charset="0"/>
              </a:rPr>
              <a:t>Transformadoras</a:t>
            </a:r>
            <a:endParaRPr lang="en-GB" sz="2200" b="1" dirty="0">
              <a:solidFill>
                <a:srgbClr val="EE8C2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pt-BR" sz="2200" dirty="0">
                <a:solidFill>
                  <a:srgbClr val="666666"/>
                </a:solidFill>
                <a:latin typeface="Century Gothic" charset="0"/>
                <a:ea typeface="Century Gothic" charset="0"/>
                <a:cs typeface="Century Gothic" charset="0"/>
              </a:rPr>
              <a:t>Soluções inovadoras, acionáveis, catalíticas e financeiramente sustentáveis reduzem riscos e barreiras ao investimento em desenvolvimento sustentável.</a:t>
            </a:r>
            <a:endParaRPr lang="en-PH" sz="2200" b="1" i="1" dirty="0">
              <a:solidFill>
                <a:srgbClr val="666666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862DA8-116B-F64B-AEAA-4F06506B6C35}"/>
              </a:ext>
            </a:extLst>
          </p:cNvPr>
          <p:cNvSpPr txBox="1"/>
          <p:nvPr/>
        </p:nvSpPr>
        <p:spPr>
          <a:xfrm>
            <a:off x="5344051" y="4585463"/>
            <a:ext cx="59139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b="1" dirty="0" err="1">
                <a:solidFill>
                  <a:srgbClr val="EE8C20"/>
                </a:solidFill>
                <a:latin typeface="Century Gothic" charset="0"/>
                <a:ea typeface="Century Gothic" charset="0"/>
                <a:cs typeface="Century Gothic" charset="0"/>
              </a:rPr>
              <a:t>Mobilizando</a:t>
            </a:r>
            <a:r>
              <a:rPr lang="en-GB" sz="2200" b="1" dirty="0">
                <a:solidFill>
                  <a:srgbClr val="EE8C2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GB" sz="2200" b="1" dirty="0" err="1">
                <a:solidFill>
                  <a:srgbClr val="EE8C20"/>
                </a:solidFill>
                <a:latin typeface="Century Gothic" charset="0"/>
                <a:ea typeface="Century Gothic" charset="0"/>
                <a:cs typeface="Century Gothic" charset="0"/>
              </a:rPr>
              <a:t>Finanças</a:t>
            </a:r>
            <a:endParaRPr lang="en-GB" sz="2200" b="1" dirty="0">
              <a:solidFill>
                <a:srgbClr val="EE8C2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pt-BR" sz="2200" dirty="0">
                <a:solidFill>
                  <a:srgbClr val="666666"/>
                </a:solidFill>
                <a:latin typeface="Century Gothic" charset="0"/>
                <a:ea typeface="Century Gothic" charset="0"/>
                <a:cs typeface="Century Gothic" charset="0"/>
              </a:rPr>
              <a:t>O financiamento catalítico dos membros do </a:t>
            </a:r>
            <a:r>
              <a:rPr lang="pt-BR" sz="2200" dirty="0" err="1">
                <a:solidFill>
                  <a:srgbClr val="666666"/>
                </a:solidFill>
                <a:latin typeface="Century Gothic" charset="0"/>
                <a:ea typeface="Century Gothic" charset="0"/>
                <a:cs typeface="Century Gothic" charset="0"/>
              </a:rPr>
              <a:t>Lab</a:t>
            </a:r>
            <a:r>
              <a:rPr lang="pt-BR" sz="2200" dirty="0">
                <a:solidFill>
                  <a:srgbClr val="666666"/>
                </a:solidFill>
                <a:latin typeface="Century Gothic" charset="0"/>
                <a:ea typeface="Century Gothic" charset="0"/>
                <a:cs typeface="Century Gothic" charset="0"/>
              </a:rPr>
              <a:t> e a rede </a:t>
            </a:r>
            <a:r>
              <a:rPr lang="pt-BR" sz="2200" dirty="0" smtClean="0">
                <a:solidFill>
                  <a:srgbClr val="666666"/>
                </a:solidFill>
                <a:latin typeface="Century Gothic" charset="0"/>
                <a:ea typeface="Century Gothic" charset="0"/>
                <a:cs typeface="Century Gothic" charset="0"/>
              </a:rPr>
              <a:t>ampla </a:t>
            </a:r>
            <a:r>
              <a:rPr lang="pt-BR" sz="2200" dirty="0">
                <a:solidFill>
                  <a:srgbClr val="666666"/>
                </a:solidFill>
                <a:latin typeface="Century Gothic" charset="0"/>
                <a:ea typeface="Century Gothic" charset="0"/>
                <a:cs typeface="Century Gothic" charset="0"/>
              </a:rPr>
              <a:t>permitem a pilotagem e a implementação de soluções transformadoras.</a:t>
            </a:r>
            <a:endParaRPr lang="en-US" sz="2200" dirty="0">
              <a:solidFill>
                <a:srgbClr val="666666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5DF110-BAD0-CD45-BAAB-B19195A355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" r="-4850"/>
          <a:stretch/>
        </p:blipFill>
        <p:spPr>
          <a:xfrm>
            <a:off x="4311213" y="4734620"/>
            <a:ext cx="802433" cy="8024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1BCEA6-3777-2E4E-A726-DE190B93F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213" y="622935"/>
            <a:ext cx="802433" cy="8024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C08C4C-232B-8042-92AA-95556358C2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996" r="-1797"/>
          <a:stretch/>
        </p:blipFill>
        <p:spPr>
          <a:xfrm>
            <a:off x="4427214" y="2655273"/>
            <a:ext cx="549894" cy="80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82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A5601C-2369-9D42-9094-6D3DED9C7BA9}"/>
              </a:ext>
            </a:extLst>
          </p:cNvPr>
          <p:cNvCxnSpPr/>
          <p:nvPr/>
        </p:nvCxnSpPr>
        <p:spPr>
          <a:xfrm>
            <a:off x="6077389" y="3401243"/>
            <a:ext cx="896457" cy="0"/>
          </a:xfrm>
          <a:prstGeom prst="line">
            <a:avLst/>
          </a:prstGeom>
          <a:ln>
            <a:solidFill>
              <a:srgbClr val="EE8C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3A5DB56-DE30-C44F-9AE5-04F87C676CC1}"/>
              </a:ext>
            </a:extLst>
          </p:cNvPr>
          <p:cNvSpPr/>
          <p:nvPr/>
        </p:nvSpPr>
        <p:spPr>
          <a:xfrm>
            <a:off x="6829006" y="2893331"/>
            <a:ext cx="1813549" cy="955998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694D4CD-2CCD-724B-B5F0-764AB8FEC3F5}"/>
              </a:ext>
            </a:extLst>
          </p:cNvPr>
          <p:cNvSpPr/>
          <p:nvPr/>
        </p:nvSpPr>
        <p:spPr>
          <a:xfrm>
            <a:off x="4265481" y="4612524"/>
            <a:ext cx="1749339" cy="124759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4ED8975-C535-EC40-9FB8-2EAFEADD799C}"/>
              </a:ext>
            </a:extLst>
          </p:cNvPr>
          <p:cNvCxnSpPr>
            <a:cxnSpLocks/>
          </p:cNvCxnSpPr>
          <p:nvPr/>
        </p:nvCxnSpPr>
        <p:spPr>
          <a:xfrm rot="16200000">
            <a:off x="4719623" y="4319511"/>
            <a:ext cx="698572" cy="0"/>
          </a:xfrm>
          <a:prstGeom prst="line">
            <a:avLst/>
          </a:prstGeom>
          <a:ln>
            <a:solidFill>
              <a:srgbClr val="EE8C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3DF2162-93E4-CD43-BD4D-F99EC36BC8BC}"/>
              </a:ext>
            </a:extLst>
          </p:cNvPr>
          <p:cNvCxnSpPr>
            <a:cxnSpLocks/>
          </p:cNvCxnSpPr>
          <p:nvPr/>
        </p:nvCxnSpPr>
        <p:spPr>
          <a:xfrm>
            <a:off x="6045762" y="3821507"/>
            <a:ext cx="938921" cy="847290"/>
          </a:xfrm>
          <a:prstGeom prst="line">
            <a:avLst/>
          </a:prstGeom>
          <a:ln>
            <a:solidFill>
              <a:srgbClr val="EE8C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72BA79-2E76-534E-9974-DC2A90417E13}"/>
              </a:ext>
            </a:extLst>
          </p:cNvPr>
          <p:cNvCxnSpPr>
            <a:cxnSpLocks/>
          </p:cNvCxnSpPr>
          <p:nvPr/>
        </p:nvCxnSpPr>
        <p:spPr>
          <a:xfrm flipV="1">
            <a:off x="3150843" y="3963925"/>
            <a:ext cx="905753" cy="635492"/>
          </a:xfrm>
          <a:prstGeom prst="line">
            <a:avLst/>
          </a:prstGeom>
          <a:ln>
            <a:solidFill>
              <a:srgbClr val="EE8C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5B2B6B9-2E8C-944C-AFDF-DE450AC91A98}"/>
              </a:ext>
            </a:extLst>
          </p:cNvPr>
          <p:cNvCxnSpPr/>
          <p:nvPr/>
        </p:nvCxnSpPr>
        <p:spPr>
          <a:xfrm>
            <a:off x="3320528" y="3482100"/>
            <a:ext cx="873155" cy="17566"/>
          </a:xfrm>
          <a:prstGeom prst="line">
            <a:avLst/>
          </a:prstGeom>
          <a:ln>
            <a:solidFill>
              <a:srgbClr val="EE8C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80056A1-EC33-2549-9989-C50257CA9F9F}"/>
              </a:ext>
            </a:extLst>
          </p:cNvPr>
          <p:cNvSpPr/>
          <p:nvPr/>
        </p:nvSpPr>
        <p:spPr>
          <a:xfrm>
            <a:off x="1706422" y="2905099"/>
            <a:ext cx="1749339" cy="96693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BB3FB53E-64E5-4CDD-BE7C-D28A8FC64D3E}"/>
              </a:ext>
            </a:extLst>
          </p:cNvPr>
          <p:cNvSpPr/>
          <p:nvPr/>
        </p:nvSpPr>
        <p:spPr>
          <a:xfrm>
            <a:off x="2351878" y="1981322"/>
            <a:ext cx="6089517" cy="354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Os</a:t>
            </a: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Century Gothic" panose="020B0502020202020204" pitchFamily="34" charset="0"/>
              </a:rPr>
              <a:t>Participantes</a:t>
            </a:r>
            <a:r>
              <a:rPr lang="en-US" sz="2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do Lab</a:t>
            </a:r>
            <a:endParaRPr lang="en-US" sz="24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398C55-19FC-B54D-9EF2-8A9DE3849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172" y="747214"/>
            <a:ext cx="10412628" cy="94720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A </a:t>
            </a:r>
            <a:r>
              <a:rPr lang="en-US" sz="2800" dirty="0" err="1">
                <a:solidFill>
                  <a:schemeClr val="accent6"/>
                </a:solidFill>
              </a:rPr>
              <a:t>estrutura</a:t>
            </a:r>
            <a:r>
              <a:rPr lang="en-US" sz="2800" dirty="0">
                <a:solidFill>
                  <a:schemeClr val="accent6"/>
                </a:solidFill>
              </a:rPr>
              <a:t> do Lab </a:t>
            </a:r>
            <a:r>
              <a:rPr lang="en-US" sz="2800" dirty="0" err="1">
                <a:solidFill>
                  <a:schemeClr val="accent6"/>
                </a:solidFill>
              </a:rPr>
              <a:t>fomenta</a:t>
            </a:r>
            <a:r>
              <a:rPr lang="en-US" sz="2800" dirty="0">
                <a:solidFill>
                  <a:schemeClr val="accent6"/>
                </a:solidFill>
              </a:rPr>
              <a:t> </a:t>
            </a:r>
            <a:r>
              <a:rPr lang="en-US" sz="2800" dirty="0" err="1">
                <a:solidFill>
                  <a:schemeClr val="accent6"/>
                </a:solidFill>
              </a:rPr>
              <a:t>cooperação</a:t>
            </a:r>
            <a:r>
              <a:rPr lang="en-US" sz="2800" dirty="0">
                <a:solidFill>
                  <a:schemeClr val="accent6"/>
                </a:solidFill>
              </a:rPr>
              <a:t> entre </a:t>
            </a:r>
            <a:r>
              <a:rPr lang="en-US" sz="2800" dirty="0" err="1">
                <a:solidFill>
                  <a:schemeClr val="accent6"/>
                </a:solidFill>
              </a:rPr>
              <a:t>setores</a:t>
            </a:r>
            <a:r>
              <a:rPr lang="en-US" sz="2800" dirty="0">
                <a:solidFill>
                  <a:schemeClr val="accent6"/>
                </a:solidFill>
              </a:rPr>
              <a:t> e </a:t>
            </a:r>
            <a:r>
              <a:rPr lang="en-US" sz="2800" dirty="0" err="1">
                <a:solidFill>
                  <a:schemeClr val="accent6"/>
                </a:solidFill>
              </a:rPr>
              <a:t>viabiliza</a:t>
            </a:r>
            <a:r>
              <a:rPr lang="en-US" sz="2800" dirty="0">
                <a:solidFill>
                  <a:schemeClr val="accent6"/>
                </a:solidFill>
              </a:rPr>
              <a:t> </a:t>
            </a:r>
            <a:r>
              <a:rPr lang="en-US" sz="2800" dirty="0" err="1">
                <a:solidFill>
                  <a:schemeClr val="accent6"/>
                </a:solidFill>
              </a:rPr>
              <a:t>soluções</a:t>
            </a:r>
            <a:r>
              <a:rPr lang="en-US" sz="2800" dirty="0">
                <a:solidFill>
                  <a:schemeClr val="accent6"/>
                </a:solidFill>
              </a:rPr>
              <a:t> para supercar as </a:t>
            </a:r>
            <a:r>
              <a:rPr lang="en-US" sz="2800" dirty="0" err="1">
                <a:solidFill>
                  <a:schemeClr val="accent6"/>
                </a:solidFill>
              </a:rPr>
              <a:t>barreiras</a:t>
            </a:r>
            <a:r>
              <a:rPr lang="en-US" sz="2800" dirty="0">
                <a:solidFill>
                  <a:schemeClr val="accent6"/>
                </a:solidFill>
              </a:rPr>
              <a:t> </a:t>
            </a:r>
            <a:r>
              <a:rPr lang="en-US" sz="2800" dirty="0" err="1">
                <a:solidFill>
                  <a:schemeClr val="accent6"/>
                </a:solidFill>
              </a:rPr>
              <a:t>ao</a:t>
            </a:r>
            <a:r>
              <a:rPr lang="en-US" sz="2800" dirty="0">
                <a:solidFill>
                  <a:schemeClr val="accent6"/>
                </a:solidFill>
              </a:rPr>
              <a:t> </a:t>
            </a:r>
            <a:r>
              <a:rPr lang="en-US" sz="2800" dirty="0" err="1">
                <a:solidFill>
                  <a:schemeClr val="accent6"/>
                </a:solidFill>
              </a:rPr>
              <a:t>investimento</a:t>
            </a:r>
            <a:r>
              <a:rPr lang="en-US" sz="2800" dirty="0">
                <a:solidFill>
                  <a:schemeClr val="accent6"/>
                </a:solidFill>
              </a:rPr>
              <a:t> </a:t>
            </a:r>
            <a:r>
              <a:rPr lang="en-US" sz="2800" dirty="0" err="1">
                <a:solidFill>
                  <a:schemeClr val="accent6"/>
                </a:solidFill>
              </a:rPr>
              <a:t>sustentável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4A374-7EE2-0842-9BFE-0BECCB1A196D}"/>
              </a:ext>
            </a:extLst>
          </p:cNvPr>
          <p:cNvSpPr/>
          <p:nvPr/>
        </p:nvSpPr>
        <p:spPr>
          <a:xfrm>
            <a:off x="4051354" y="2729214"/>
            <a:ext cx="2095809" cy="1261201"/>
          </a:xfrm>
          <a:prstGeom prst="rect">
            <a:avLst/>
          </a:prstGeom>
          <a:solidFill>
            <a:schemeClr val="bg1"/>
          </a:solidFill>
          <a:ln w="12700">
            <a:solidFill>
              <a:srgbClr val="EE8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F7BE54-AA5B-6040-A0F5-6A75C73C0F1C}"/>
              </a:ext>
            </a:extLst>
          </p:cNvPr>
          <p:cNvSpPr txBox="1"/>
          <p:nvPr/>
        </p:nvSpPr>
        <p:spPr>
          <a:xfrm>
            <a:off x="4019100" y="2971433"/>
            <a:ext cx="2267282" cy="97590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lvl="0"/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É o </a:t>
            </a:r>
            <a:r>
              <a:rPr lang="en-US" sz="1200" dirty="0" err="1" smtClean="0">
                <a:solidFill>
                  <a:srgbClr val="666666"/>
                </a:solidFill>
                <a:latin typeface="Century Gothic" panose="020B0502020202020204" pitchFamily="34" charset="0"/>
              </a:rPr>
              <a:t>centro</a:t>
            </a:r>
            <a:r>
              <a:rPr lang="en-US" sz="1200" dirty="0" smtClean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>
                <a:solidFill>
                  <a:srgbClr val="666666"/>
                </a:solidFill>
                <a:latin typeface="Century Gothic" panose="020B0502020202020204" pitchFamily="34" charset="0"/>
              </a:rPr>
              <a:t>do Lab, </a:t>
            </a:r>
            <a:r>
              <a:rPr lang="en-US" sz="1200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selecionando</a:t>
            </a:r>
            <a:r>
              <a:rPr lang="en-US" sz="1200" dirty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ideias</a:t>
            </a:r>
            <a:r>
              <a:rPr lang="en-US" sz="1200" dirty="0">
                <a:solidFill>
                  <a:srgbClr val="666666"/>
                </a:solidFill>
                <a:latin typeface="Century Gothic" panose="020B0502020202020204" pitchFamily="34" charset="0"/>
              </a:rPr>
              <a:t> e </a:t>
            </a:r>
            <a:r>
              <a:rPr lang="en-US" sz="1200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dando</a:t>
            </a:r>
            <a:r>
              <a:rPr lang="en-US" sz="1200" dirty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apoio</a:t>
            </a:r>
            <a:r>
              <a:rPr lang="en-US" sz="1200" dirty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técnico</a:t>
            </a:r>
            <a:r>
              <a:rPr lang="en-US" sz="1200" dirty="0">
                <a:solidFill>
                  <a:srgbClr val="666666"/>
                </a:solidFill>
                <a:latin typeface="Century Gothic" panose="020B0502020202020204" pitchFamily="34" charset="0"/>
              </a:rPr>
              <a:t> e </a:t>
            </a:r>
            <a:r>
              <a:rPr lang="en-US" sz="1200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financeiro</a:t>
            </a:r>
            <a:r>
              <a:rPr lang="en-US" sz="1200" dirty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na</a:t>
            </a:r>
            <a:r>
              <a:rPr lang="en-US" sz="1200" dirty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medida</a:t>
            </a:r>
            <a:r>
              <a:rPr lang="en-US" sz="1200" dirty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em</a:t>
            </a:r>
            <a:r>
              <a:rPr lang="en-US" sz="1200" dirty="0">
                <a:solidFill>
                  <a:srgbClr val="666666"/>
                </a:solidFill>
                <a:latin typeface="Century Gothic" panose="020B0502020202020204" pitchFamily="34" charset="0"/>
              </a:rPr>
              <a:t> que </a:t>
            </a:r>
            <a:r>
              <a:rPr lang="en-US" sz="1200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elas</a:t>
            </a:r>
            <a:r>
              <a:rPr lang="en-US" sz="1200" dirty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evoluem</a:t>
            </a:r>
            <a:endParaRPr lang="en-US" sz="1200" dirty="0">
              <a:solidFill>
                <a:srgbClr val="6666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F66A7-98D0-4747-9779-D57934709993}"/>
              </a:ext>
            </a:extLst>
          </p:cNvPr>
          <p:cNvSpPr txBox="1"/>
          <p:nvPr/>
        </p:nvSpPr>
        <p:spPr>
          <a:xfrm>
            <a:off x="1794873" y="3152296"/>
            <a:ext cx="1741907" cy="6947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lvl="0"/>
            <a:r>
              <a:rPr lang="en-US" sz="1200" dirty="0" err="1">
                <a:solidFill>
                  <a:srgbClr val="666666"/>
                </a:solidFill>
                <a:latin typeface="Century Gothic"/>
                <a:cs typeface="Century Gothic"/>
              </a:rPr>
              <a:t>Toma</a:t>
            </a:r>
            <a:r>
              <a:rPr lang="en-US" sz="120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Century Gothic"/>
                <a:cs typeface="Century Gothic"/>
              </a:rPr>
              <a:t>decisões</a:t>
            </a:r>
            <a:r>
              <a:rPr lang="en-US" sz="120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Century Gothic"/>
                <a:cs typeface="Century Gothic"/>
              </a:rPr>
              <a:t>estratégicas</a:t>
            </a:r>
            <a:r>
              <a:rPr lang="en-US" sz="120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Century Gothic"/>
                <a:cs typeface="Century Gothic"/>
              </a:rPr>
              <a:t>sobre</a:t>
            </a:r>
            <a:r>
              <a:rPr lang="en-US" sz="1200" dirty="0">
                <a:solidFill>
                  <a:srgbClr val="666666"/>
                </a:solidFill>
                <a:latin typeface="Century Gothic"/>
                <a:cs typeface="Century Gothic"/>
              </a:rPr>
              <a:t> o Lab </a:t>
            </a:r>
            <a:r>
              <a:rPr lang="en-US" sz="1200" dirty="0" err="1">
                <a:solidFill>
                  <a:srgbClr val="666666"/>
                </a:solidFill>
                <a:latin typeface="Century Gothic"/>
                <a:cs typeface="Century Gothic"/>
              </a:rPr>
              <a:t>em</a:t>
            </a:r>
            <a:r>
              <a:rPr lang="en-US" sz="120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Century Gothic"/>
                <a:cs typeface="Century Gothic"/>
              </a:rPr>
              <a:t>geral</a:t>
            </a:r>
            <a:endParaRPr lang="en-US" sz="1200" dirty="0">
              <a:solidFill>
                <a:srgbClr val="666666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B20302-34A2-544D-8588-9E0E97CCF0BA}"/>
              </a:ext>
            </a:extLst>
          </p:cNvPr>
          <p:cNvSpPr txBox="1"/>
          <p:nvPr/>
        </p:nvSpPr>
        <p:spPr>
          <a:xfrm>
            <a:off x="6973846" y="3193733"/>
            <a:ext cx="1700291" cy="70650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lvl="0"/>
            <a:r>
              <a:rPr lang="en-US" sz="1200" dirty="0" err="1">
                <a:solidFill>
                  <a:srgbClr val="666666"/>
                </a:solidFill>
                <a:latin typeface="Century Gothic"/>
                <a:cs typeface="Century Gothic"/>
              </a:rPr>
              <a:t>Desenvolvem</a:t>
            </a:r>
            <a:r>
              <a:rPr lang="en-US" sz="1200" dirty="0">
                <a:solidFill>
                  <a:srgbClr val="666666"/>
                </a:solidFill>
                <a:latin typeface="Century Gothic"/>
                <a:cs typeface="Century Gothic"/>
              </a:rPr>
              <a:t> as </a:t>
            </a:r>
            <a:r>
              <a:rPr lang="en-US" sz="1200" dirty="0" err="1">
                <a:solidFill>
                  <a:srgbClr val="666666"/>
                </a:solidFill>
                <a:latin typeface="Century Gothic"/>
                <a:cs typeface="Century Gothic"/>
              </a:rPr>
              <a:t>ideias</a:t>
            </a:r>
            <a:r>
              <a:rPr lang="en-US" sz="1200" dirty="0">
                <a:solidFill>
                  <a:srgbClr val="666666"/>
                </a:solidFill>
                <a:latin typeface="Century Gothic"/>
                <a:cs typeface="Century Gothic"/>
              </a:rPr>
              <a:t> e </a:t>
            </a:r>
            <a:r>
              <a:rPr lang="en-US" sz="1200" dirty="0" err="1">
                <a:solidFill>
                  <a:srgbClr val="666666"/>
                </a:solidFill>
                <a:latin typeface="Century Gothic"/>
                <a:cs typeface="Century Gothic"/>
              </a:rPr>
              <a:t>lideram</a:t>
            </a:r>
            <a:r>
              <a:rPr lang="en-US" sz="1200" dirty="0">
                <a:solidFill>
                  <a:srgbClr val="666666"/>
                </a:solidFill>
                <a:latin typeface="Century Gothic"/>
                <a:cs typeface="Century Gothic"/>
              </a:rPr>
              <a:t> a </a:t>
            </a:r>
            <a:r>
              <a:rPr lang="en-US" sz="1200" dirty="0" err="1">
                <a:solidFill>
                  <a:srgbClr val="666666"/>
                </a:solidFill>
                <a:latin typeface="Century Gothic"/>
                <a:cs typeface="Century Gothic"/>
              </a:rPr>
              <a:t>sua</a:t>
            </a:r>
            <a:r>
              <a:rPr lang="en-US" sz="120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Century Gothic"/>
                <a:cs typeface="Century Gothic"/>
              </a:rPr>
              <a:t>implementação</a:t>
            </a:r>
            <a:endParaRPr lang="en-US" sz="1200" dirty="0">
              <a:solidFill>
                <a:srgbClr val="666666"/>
              </a:solidFill>
              <a:latin typeface="Century Gothic"/>
              <a:cs typeface="Century 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4BD06D-2B73-A24C-B340-440D53397D7F}"/>
              </a:ext>
            </a:extLst>
          </p:cNvPr>
          <p:cNvSpPr txBox="1"/>
          <p:nvPr/>
        </p:nvSpPr>
        <p:spPr>
          <a:xfrm>
            <a:off x="4334902" y="4869008"/>
            <a:ext cx="1742487" cy="96693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lvl="0"/>
            <a:r>
              <a:rPr lang="en-US" sz="1200" dirty="0">
                <a:solidFill>
                  <a:srgbClr val="666666"/>
                </a:solidFill>
                <a:latin typeface="Century Gothic"/>
                <a:cs typeface="Century Gothic"/>
              </a:rPr>
              <a:t>Climate Policy Initiative </a:t>
            </a:r>
            <a:r>
              <a:rPr lang="en-US" sz="1200" dirty="0" err="1">
                <a:solidFill>
                  <a:srgbClr val="666666"/>
                </a:solidFill>
                <a:latin typeface="Century Gothic"/>
                <a:cs typeface="Century Gothic"/>
              </a:rPr>
              <a:t>gerencia</a:t>
            </a:r>
            <a:r>
              <a:rPr lang="en-US" sz="1200" dirty="0">
                <a:solidFill>
                  <a:srgbClr val="666666"/>
                </a:solidFill>
                <a:latin typeface="Century Gothic"/>
                <a:cs typeface="Century Gothic"/>
              </a:rPr>
              <a:t> a </a:t>
            </a:r>
            <a:r>
              <a:rPr lang="en-US" sz="1200" dirty="0" err="1">
                <a:solidFill>
                  <a:srgbClr val="666666"/>
                </a:solidFill>
                <a:latin typeface="Century Gothic"/>
                <a:cs typeface="Century Gothic"/>
              </a:rPr>
              <a:t>parceria</a:t>
            </a:r>
            <a:r>
              <a:rPr lang="en-US" sz="1200" dirty="0">
                <a:solidFill>
                  <a:srgbClr val="666666"/>
                </a:solidFill>
                <a:latin typeface="Century Gothic"/>
                <a:cs typeface="Century Gothic"/>
              </a:rPr>
              <a:t> e </a:t>
            </a:r>
            <a:r>
              <a:rPr lang="en-US" sz="1200" dirty="0" err="1">
                <a:solidFill>
                  <a:srgbClr val="666666"/>
                </a:solidFill>
                <a:latin typeface="Century Gothic"/>
                <a:cs typeface="Century Gothic"/>
              </a:rPr>
              <a:t>dá</a:t>
            </a:r>
            <a:r>
              <a:rPr lang="en-US" sz="120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Century Gothic"/>
                <a:cs typeface="Century Gothic"/>
              </a:rPr>
              <a:t>suporte</a:t>
            </a:r>
            <a:r>
              <a:rPr lang="en-US" sz="120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Century Gothic"/>
                <a:cs typeface="Century Gothic"/>
              </a:rPr>
              <a:t>analítico</a:t>
            </a:r>
            <a:endParaRPr lang="en-US" sz="1200" dirty="0">
              <a:solidFill>
                <a:srgbClr val="666666"/>
              </a:solidFill>
              <a:latin typeface="Century Gothic"/>
              <a:cs typeface="Century Gothic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4E6321-F8BB-2F48-A421-2851A3E931E1}"/>
              </a:ext>
            </a:extLst>
          </p:cNvPr>
          <p:cNvSpPr/>
          <p:nvPr/>
        </p:nvSpPr>
        <p:spPr>
          <a:xfrm>
            <a:off x="1704409" y="2907987"/>
            <a:ext cx="1749339" cy="2721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7F61A2-C852-CF4B-9FBA-E0667F9CE793}"/>
              </a:ext>
            </a:extLst>
          </p:cNvPr>
          <p:cNvSpPr txBox="1"/>
          <p:nvPr/>
        </p:nvSpPr>
        <p:spPr>
          <a:xfrm>
            <a:off x="1726025" y="2905099"/>
            <a:ext cx="1750451" cy="26764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latin typeface="Century Gothic"/>
                <a:cs typeface="Century Gothic"/>
              </a:rPr>
              <a:t>Grupo</a:t>
            </a:r>
            <a:r>
              <a:rPr lang="en-US" sz="1200" b="1" dirty="0">
                <a:solidFill>
                  <a:schemeClr val="bg1"/>
                </a:solidFill>
                <a:latin typeface="Century Gothic"/>
                <a:cs typeface="Century Gothic"/>
              </a:rPr>
              <a:t> de </a:t>
            </a:r>
            <a:r>
              <a:rPr lang="en-US" sz="1200" b="1" dirty="0" err="1">
                <a:solidFill>
                  <a:schemeClr val="bg1"/>
                </a:solidFill>
                <a:latin typeface="Century Gothic"/>
                <a:cs typeface="Century Gothic"/>
              </a:rPr>
              <a:t>direção</a:t>
            </a:r>
            <a:endParaRPr lang="en-US" sz="12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050FE71-8511-0844-9EB8-8F04C3338E77}"/>
              </a:ext>
            </a:extLst>
          </p:cNvPr>
          <p:cNvSpPr/>
          <p:nvPr/>
        </p:nvSpPr>
        <p:spPr>
          <a:xfrm>
            <a:off x="4056596" y="2722216"/>
            <a:ext cx="2095809" cy="2721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E72CEE-AC8A-EB49-907F-C637CDB70C09}"/>
              </a:ext>
            </a:extLst>
          </p:cNvPr>
          <p:cNvSpPr txBox="1"/>
          <p:nvPr/>
        </p:nvSpPr>
        <p:spPr>
          <a:xfrm>
            <a:off x="4083608" y="2715879"/>
            <a:ext cx="2095809" cy="27699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lvl="0" algn="ctr"/>
            <a:r>
              <a:rPr lang="en-US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Membros</a:t>
            </a:r>
            <a:endParaRPr lang="en-US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337A218-4750-A44E-B606-084BD919FA41}"/>
              </a:ext>
            </a:extLst>
          </p:cNvPr>
          <p:cNvSpPr/>
          <p:nvPr/>
        </p:nvSpPr>
        <p:spPr>
          <a:xfrm>
            <a:off x="6849721" y="2893331"/>
            <a:ext cx="1792834" cy="351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1BC4D8-EA01-8F4B-A3CB-FC89AECAC75F}"/>
              </a:ext>
            </a:extLst>
          </p:cNvPr>
          <p:cNvSpPr txBox="1"/>
          <p:nvPr/>
        </p:nvSpPr>
        <p:spPr>
          <a:xfrm>
            <a:off x="6805142" y="2920061"/>
            <a:ext cx="1834638" cy="27699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lvl="0" algn="ctr"/>
            <a:r>
              <a:rPr lang="en-US" sz="1200" b="1" dirty="0" err="1">
                <a:solidFill>
                  <a:schemeClr val="bg1"/>
                </a:solidFill>
                <a:latin typeface="Century Gothic"/>
                <a:cs typeface="Century Gothic"/>
              </a:rPr>
              <a:t>Proponentes</a:t>
            </a:r>
            <a:endParaRPr lang="en-US" sz="12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EBAC9FB-E167-1C4F-B42B-9B041736B1FF}"/>
              </a:ext>
            </a:extLst>
          </p:cNvPr>
          <p:cNvSpPr/>
          <p:nvPr/>
        </p:nvSpPr>
        <p:spPr>
          <a:xfrm>
            <a:off x="1477209" y="4651093"/>
            <a:ext cx="1749339" cy="96693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1DA599-8019-AE4F-AD3B-179C236F2569}"/>
              </a:ext>
            </a:extLst>
          </p:cNvPr>
          <p:cNvSpPr txBox="1"/>
          <p:nvPr/>
        </p:nvSpPr>
        <p:spPr>
          <a:xfrm>
            <a:off x="1578831" y="4882405"/>
            <a:ext cx="1647521" cy="69570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lvl="0"/>
            <a:r>
              <a:rPr lang="en-US" sz="1200" dirty="0" err="1">
                <a:solidFill>
                  <a:srgbClr val="666666"/>
                </a:solidFill>
                <a:latin typeface="Century Gothic"/>
                <a:cs typeface="Century Gothic"/>
              </a:rPr>
              <a:t>Dão</a:t>
            </a:r>
            <a:r>
              <a:rPr lang="en-US" sz="120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Century Gothic"/>
                <a:cs typeface="Century Gothic"/>
              </a:rPr>
              <a:t>orientação</a:t>
            </a:r>
            <a:r>
              <a:rPr lang="en-US" sz="120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Century Gothic"/>
                <a:cs typeface="Century Gothic"/>
              </a:rPr>
              <a:t>técnica</a:t>
            </a:r>
            <a:r>
              <a:rPr lang="en-US" sz="120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Century Gothic"/>
                <a:cs typeface="Century Gothic"/>
              </a:rPr>
              <a:t>na</a:t>
            </a:r>
            <a:r>
              <a:rPr lang="en-US" sz="120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Century Gothic"/>
                <a:cs typeface="Century Gothic"/>
              </a:rPr>
              <a:t>fase</a:t>
            </a:r>
            <a:r>
              <a:rPr lang="en-US" sz="1200" dirty="0">
                <a:solidFill>
                  <a:srgbClr val="666666"/>
                </a:solidFill>
                <a:latin typeface="Century Gothic"/>
                <a:cs typeface="Century Gothic"/>
              </a:rPr>
              <a:t> de </a:t>
            </a:r>
            <a:r>
              <a:rPr lang="en-US" sz="1200" dirty="0" err="1">
                <a:solidFill>
                  <a:srgbClr val="666666"/>
                </a:solidFill>
                <a:latin typeface="Century Gothic"/>
                <a:cs typeface="Century Gothic"/>
              </a:rPr>
              <a:t>desenvolvimento</a:t>
            </a:r>
            <a:r>
              <a:rPr lang="en-US" sz="1200" dirty="0">
                <a:solidFill>
                  <a:srgbClr val="666666"/>
                </a:solidFill>
                <a:latin typeface="Century Gothic"/>
                <a:cs typeface="Century Gothic"/>
              </a:rPr>
              <a:t> das ideas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2068C16-1A5E-DD44-8499-2D71224C14CA}"/>
              </a:ext>
            </a:extLst>
          </p:cNvPr>
          <p:cNvSpPr/>
          <p:nvPr/>
        </p:nvSpPr>
        <p:spPr>
          <a:xfrm>
            <a:off x="1477209" y="4572998"/>
            <a:ext cx="1764087" cy="2949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D0FCC3-4B59-3344-8DAA-B1A3D1DBA283}"/>
              </a:ext>
            </a:extLst>
          </p:cNvPr>
          <p:cNvSpPr txBox="1"/>
          <p:nvPr/>
        </p:nvSpPr>
        <p:spPr>
          <a:xfrm>
            <a:off x="1491023" y="4570290"/>
            <a:ext cx="1829505" cy="27219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lvl="0" algn="ctr"/>
            <a:r>
              <a:rPr lang="en-US" sz="1200" b="1" dirty="0" err="1">
                <a:solidFill>
                  <a:schemeClr val="bg1"/>
                </a:solidFill>
                <a:latin typeface="Century Gothic"/>
                <a:cs typeface="Century Gothic"/>
              </a:rPr>
              <a:t>Grupos</a:t>
            </a:r>
            <a:r>
              <a:rPr lang="en-US" sz="1200" b="1" dirty="0">
                <a:solidFill>
                  <a:schemeClr val="bg1"/>
                </a:solidFill>
                <a:latin typeface="Century Gothic"/>
                <a:cs typeface="Century Gothic"/>
              </a:rPr>
              <a:t> de </a:t>
            </a:r>
            <a:r>
              <a:rPr lang="en-US" sz="1200" b="1" dirty="0" err="1">
                <a:solidFill>
                  <a:schemeClr val="bg1"/>
                </a:solidFill>
                <a:latin typeface="Century Gothic"/>
                <a:cs typeface="Century Gothic"/>
              </a:rPr>
              <a:t>trabalho</a:t>
            </a:r>
            <a:endParaRPr lang="en-US" sz="12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EC555A3-CDB7-F04B-BFF4-F0026A0256B8}"/>
              </a:ext>
            </a:extLst>
          </p:cNvPr>
          <p:cNvSpPr/>
          <p:nvPr/>
        </p:nvSpPr>
        <p:spPr>
          <a:xfrm>
            <a:off x="4278071" y="4616984"/>
            <a:ext cx="1749339" cy="2721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3F1DAD7-41F3-D743-BBEC-027DC86577B8}"/>
              </a:ext>
            </a:extLst>
          </p:cNvPr>
          <p:cNvSpPr txBox="1"/>
          <p:nvPr/>
        </p:nvSpPr>
        <p:spPr>
          <a:xfrm>
            <a:off x="4193683" y="4605406"/>
            <a:ext cx="1750452" cy="27699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lvl="0" algn="ctr"/>
            <a:r>
              <a:rPr lang="en-US" sz="1200" b="1" dirty="0" err="1">
                <a:solidFill>
                  <a:schemeClr val="bg1"/>
                </a:solidFill>
                <a:latin typeface="Century Gothic"/>
                <a:cs typeface="Century Gothic"/>
              </a:rPr>
              <a:t>Secretariado</a:t>
            </a:r>
            <a:r>
              <a:rPr lang="en-US" sz="1200" b="1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D0748AC-A3AC-8A42-AED1-6EEABD8F4788}"/>
              </a:ext>
            </a:extLst>
          </p:cNvPr>
          <p:cNvSpPr/>
          <p:nvPr/>
        </p:nvSpPr>
        <p:spPr>
          <a:xfrm>
            <a:off x="6852340" y="4463796"/>
            <a:ext cx="1749339" cy="147108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E78070-C33C-1946-B5CA-0AAAADD5A288}"/>
              </a:ext>
            </a:extLst>
          </p:cNvPr>
          <p:cNvSpPr/>
          <p:nvPr/>
        </p:nvSpPr>
        <p:spPr>
          <a:xfrm>
            <a:off x="6839292" y="4463796"/>
            <a:ext cx="1793220" cy="4186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CBF2D4-256D-944E-A4C1-37874EC6E3D0}"/>
              </a:ext>
            </a:extLst>
          </p:cNvPr>
          <p:cNvSpPr txBox="1"/>
          <p:nvPr/>
        </p:nvSpPr>
        <p:spPr>
          <a:xfrm>
            <a:off x="6883172" y="4743557"/>
            <a:ext cx="1731556" cy="99859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lvl="0"/>
            <a:r>
              <a:rPr lang="en-US" sz="1200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Ajudam</a:t>
            </a:r>
            <a:r>
              <a:rPr lang="en-US" sz="1200" dirty="0">
                <a:solidFill>
                  <a:srgbClr val="666666"/>
                </a:solidFill>
                <a:latin typeface="Century Gothic" panose="020B0502020202020204" pitchFamily="34" charset="0"/>
              </a:rPr>
              <a:t> a </a:t>
            </a:r>
            <a:r>
              <a:rPr lang="en-US" sz="1200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criar</a:t>
            </a:r>
            <a:r>
              <a:rPr lang="en-US" sz="1200" dirty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conexões</a:t>
            </a:r>
            <a:r>
              <a:rPr lang="en-US" sz="1200" dirty="0">
                <a:solidFill>
                  <a:srgbClr val="666666"/>
                </a:solidFill>
                <a:latin typeface="Century Gothic" panose="020B0502020202020204" pitchFamily="34" charset="0"/>
              </a:rPr>
              <a:t> fora do Lab para </a:t>
            </a:r>
            <a:r>
              <a:rPr lang="en-US" sz="1200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acelerar</a:t>
            </a:r>
            <a:r>
              <a:rPr lang="en-US" sz="1200" dirty="0">
                <a:solidFill>
                  <a:srgbClr val="66666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Century Gothic" panose="020B0502020202020204" pitchFamily="34" charset="0"/>
              </a:rPr>
              <a:t>implementação</a:t>
            </a:r>
            <a:endParaRPr lang="en-US" sz="1200" dirty="0">
              <a:solidFill>
                <a:srgbClr val="666666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D74694-BEDA-2647-BB19-8CE12FFE8D24}"/>
              </a:ext>
            </a:extLst>
          </p:cNvPr>
          <p:cNvSpPr txBox="1"/>
          <p:nvPr/>
        </p:nvSpPr>
        <p:spPr>
          <a:xfrm>
            <a:off x="6747563" y="4433577"/>
            <a:ext cx="1863343" cy="43441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lvl="0" algn="ctr"/>
            <a:r>
              <a:rPr lang="en-US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Observadores</a:t>
            </a: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 </a:t>
            </a:r>
            <a:r>
              <a:rPr lang="en-US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parceiros</a:t>
            </a: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estratégicos</a:t>
            </a:r>
            <a:endParaRPr lang="en-US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017604"/>
      </p:ext>
    </p:extLst>
  </p:cSld>
  <p:clrMapOvr>
    <a:masterClrMapping/>
  </p:clrMapOvr>
</p:sld>
</file>

<file path=ppt/theme/theme1.xml><?xml version="1.0" encoding="utf-8"?>
<a:theme xmlns:a="http://schemas.openxmlformats.org/drawingml/2006/main" name="Lab_widescreen_theme">
  <a:themeElements>
    <a:clrScheme name="Final Lab Colors">
      <a:dk1>
        <a:srgbClr val="666666"/>
      </a:dk1>
      <a:lt1>
        <a:srgbClr val="FFFFFF"/>
      </a:lt1>
      <a:dk2>
        <a:srgbClr val="444444"/>
      </a:dk2>
      <a:lt2>
        <a:srgbClr val="DFDFDF"/>
      </a:lt2>
      <a:accent1>
        <a:srgbClr val="62B651"/>
      </a:accent1>
      <a:accent2>
        <a:srgbClr val="EE8C20"/>
      </a:accent2>
      <a:accent3>
        <a:srgbClr val="5E80A3"/>
      </a:accent3>
      <a:accent4>
        <a:srgbClr val="EA2F26"/>
      </a:accent4>
      <a:accent5>
        <a:srgbClr val="F7D64D"/>
      </a:accent5>
      <a:accent6>
        <a:srgbClr val="414D87"/>
      </a:accent6>
      <a:hlink>
        <a:srgbClr val="000000"/>
      </a:hlink>
      <a:folHlink>
        <a:srgbClr val="000000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ab_widescreen_theme" id="{8440EAE4-7B7F-BF41-845D-F0CD1BD993A8}" vid="{348342DF-8E15-654A-A893-DDACA41CDB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Lab PPT Template1</Template>
  <TotalTime>48624</TotalTime>
  <Words>1613</Words>
  <Application>Microsoft Office PowerPoint</Application>
  <PresentationFormat>Widescreen</PresentationFormat>
  <Paragraphs>250</Paragraphs>
  <Slides>27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Century Gothic</vt:lpstr>
      <vt:lpstr>Cronos Pro</vt:lpstr>
      <vt:lpstr>Georgia</vt:lpstr>
      <vt:lpstr>Wingdings</vt:lpstr>
      <vt:lpstr>Lab_widescreen_theme</vt:lpstr>
      <vt:lpstr>Apresentação do PowerPoint</vt:lpstr>
      <vt:lpstr>Apresentação do PowerPoint</vt:lpstr>
      <vt:lpstr>Apresentação do PowerPoint</vt:lpstr>
      <vt:lpstr>Investimento Sustentável é crítico para superar “desafios chave” do século 21</vt:lpstr>
      <vt:lpstr>Os investimentos estão fluindo, mas não têm sido o suficiente (em bilhões de dólares)</vt:lpstr>
      <vt:lpstr>Apresentação do PowerPoint</vt:lpstr>
      <vt:lpstr>O Lab reúne mais de 60 instituições para superar a lacuna existente ao desenvolvimento sustentável </vt:lpstr>
      <vt:lpstr>Apresentação do PowerPoint</vt:lpstr>
      <vt:lpstr>A estrutura do Lab fomenta cooperação entre setores e viabiliza soluções para supercar as barreiras ao investimento sustentável</vt:lpstr>
      <vt:lpstr>Apresentação do PowerPoint</vt:lpstr>
      <vt:lpstr>Desde 2014, o Lab lançou 41 soluções que superam barreiras de investimento nos setores e regiões mais críticos para ações de mudanças climáticas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processo do Lab tem cinco passos</vt:lpstr>
      <vt:lpstr>As ideias do Lab atendem a quatro critérios chave de seleção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PPT Template  August 2017</dc:title>
  <dc:creator>Karoline Hallmeyer</dc:creator>
  <cp:lastModifiedBy>Júlio Lubianco</cp:lastModifiedBy>
  <cp:revision>2455</cp:revision>
  <cp:lastPrinted>2017-08-21T19:50:34Z</cp:lastPrinted>
  <dcterms:created xsi:type="dcterms:W3CDTF">2017-09-01T16:29:14Z</dcterms:created>
  <dcterms:modified xsi:type="dcterms:W3CDTF">2019-11-27T14:44:49Z</dcterms:modified>
</cp:coreProperties>
</file>