
<file path=[Content_Types].xml><?xml version="1.0" encoding="utf-8"?>
<Types xmlns="http://schemas.openxmlformats.org/package/2006/content-types">
  <Default Extension="png" ContentType="image/png"/>
  <Default Extension="emf" ContentType="image/x-emf"/>
  <Default Extension="jpeg" ContentType="image/jpeg"/>
  <Default Extension="webp"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8" r:id="rId1"/>
  </p:sldMasterIdLst>
  <p:notesMasterIdLst>
    <p:notesMasterId r:id="rId23"/>
  </p:notesMasterIdLst>
  <p:handoutMasterIdLst>
    <p:handoutMasterId r:id="rId24"/>
  </p:handoutMasterIdLst>
  <p:sldIdLst>
    <p:sldId id="542" r:id="rId2"/>
    <p:sldId id="392" r:id="rId3"/>
    <p:sldId id="372" r:id="rId4"/>
    <p:sldId id="311" r:id="rId5"/>
    <p:sldId id="314" r:id="rId6"/>
    <p:sldId id="384" r:id="rId7"/>
    <p:sldId id="354" r:id="rId8"/>
    <p:sldId id="385" r:id="rId9"/>
    <p:sldId id="374" r:id="rId10"/>
    <p:sldId id="376" r:id="rId11"/>
    <p:sldId id="387" r:id="rId12"/>
    <p:sldId id="389" r:id="rId13"/>
    <p:sldId id="377" r:id="rId14"/>
    <p:sldId id="355" r:id="rId15"/>
    <p:sldId id="348" r:id="rId16"/>
    <p:sldId id="330" r:id="rId17"/>
    <p:sldId id="321" r:id="rId18"/>
    <p:sldId id="379" r:id="rId19"/>
    <p:sldId id="380" r:id="rId20"/>
    <p:sldId id="543" r:id="rId21"/>
    <p:sldId id="468" r:id="rId22"/>
  </p:sldIdLst>
  <p:sldSz cx="12192000" cy="6858000"/>
  <p:notesSz cx="7010400" cy="9296400"/>
  <p:embeddedFontLst>
    <p:embeddedFont>
      <p:font typeface="Calibri" panose="020F0502020204030204" pitchFamily="34" charset="0"/>
      <p:regular r:id="rId25"/>
      <p:bold r:id="rId26"/>
      <p:italic r:id="rId27"/>
      <p:boldItalic r:id="rId28"/>
    </p:embeddedFont>
    <p:embeddedFont>
      <p:font typeface="Georgia" panose="02040502050405020303" pitchFamily="18" charset="0"/>
      <p:regular r:id="rId29"/>
      <p:bold r:id="rId30"/>
      <p:italic r:id="rId31"/>
      <p:boldItalic r:id="rId32"/>
    </p:embeddedFont>
    <p:embeddedFont>
      <p:font typeface="Century Gothic" panose="020B0502020202020204" pitchFamily="34" charset="0"/>
      <p:regular r:id="rId33"/>
      <p:bold r:id="rId34"/>
      <p:italic r:id="rId35"/>
      <p:boldItalic r:id="rId36"/>
    </p:embeddedFont>
    <p:embeddedFont>
      <p:font typeface="Cronos Pro" panose="020C0502030403020304" pitchFamily="34" charset="0"/>
      <p:regular r:id="rId37"/>
    </p:embeddedFont>
    <p:embeddedFont>
      <p:font typeface="SimSun" panose="02010600030101010101" pitchFamily="2" charset="-122"/>
      <p:regular r:id="rId3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lla Tonkonogy" initials="BT" lastIdx="3" clrIdx="0">
    <p:extLst>
      <p:ext uri="{19B8F6BF-5375-455C-9EA6-DF929625EA0E}">
        <p15:presenceInfo xmlns:p15="http://schemas.microsoft.com/office/powerpoint/2012/main" userId="S-1-5-21-3304803338-235052546-3618928178-61664" providerId="AD"/>
      </p:ext>
    </p:extLst>
  </p:cmAuthor>
  <p:cmAuthor id="2" name="Elysha Davila" initials="ED" lastIdx="1" clrIdx="1">
    <p:extLst>
      <p:ext uri="{19B8F6BF-5375-455C-9EA6-DF929625EA0E}">
        <p15:presenceInfo xmlns:p15="http://schemas.microsoft.com/office/powerpoint/2012/main" userId="S-1-5-21-3304803338-235052546-3618928178-617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3A39"/>
    <a:srgbClr val="E69768"/>
    <a:srgbClr val="DC6B28"/>
    <a:srgbClr val="CA6021"/>
    <a:srgbClr val="B53C36"/>
    <a:srgbClr val="595959"/>
    <a:srgbClr val="414D87"/>
    <a:srgbClr val="343433"/>
    <a:srgbClr val="EE8C20"/>
    <a:srgbClr val="62B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43"/>
    <p:restoredTop sz="79536"/>
  </p:normalViewPr>
  <p:slideViewPr>
    <p:cSldViewPr snapToGrid="0" snapToObjects="1">
      <p:cViewPr varScale="1">
        <p:scale>
          <a:sx n="58" d="100"/>
          <a:sy n="58" d="100"/>
        </p:scale>
        <p:origin x="1248" y="72"/>
      </p:cViewPr>
      <p:guideLst/>
    </p:cSldViewPr>
  </p:slideViewPr>
  <p:notesTextViewPr>
    <p:cViewPr>
      <p:scale>
        <a:sx n="125" d="100"/>
        <a:sy n="125" d="100"/>
      </p:scale>
      <p:origin x="0" y="0"/>
    </p:cViewPr>
  </p:notesTextViewPr>
  <p:notesViewPr>
    <p:cSldViewPr snapToGrid="0" snapToObjects="1">
      <p:cViewPr varScale="1">
        <p:scale>
          <a:sx n="59" d="100"/>
          <a:sy n="59" d="100"/>
        </p:scale>
        <p:origin x="3232"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charts/_rels/chart1.xml.rels><?xml version="1.0" encoding="UTF-8" standalone="yes"?>
<Relationships xmlns="http://schemas.openxmlformats.org/package/2006/relationships"><Relationship Id="rId3" Type="http://schemas.openxmlformats.org/officeDocument/2006/relationships/oleObject" Target="file:///C:\Users\June.Choi\Dropbox%20(CPI)\CF-Program\1.Workstreams\Effectiveness\China%20Green%20Finance%20(BEIS)\Data\Data%20from%20IIGF%20+%20processed\Pivot%20Analysi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Charts!$AB$2</c:f>
              <c:strCache>
                <c:ptCount val="1"/>
                <c:pt idx="0">
                  <c:v>Cumulative Issuance</c:v>
                </c:pt>
              </c:strCache>
            </c:strRef>
          </c:tx>
          <c:spPr>
            <a:solidFill>
              <a:srgbClr val="DF5A3F"/>
            </a:solidFill>
            <a:ln>
              <a:noFill/>
            </a:ln>
            <a:effectLst/>
          </c:spPr>
          <c:invertIfNegative val="0"/>
          <c:cat>
            <c:numRef>
              <c:f>Charts!$AA$3:$AA$6</c:f>
              <c:numCache>
                <c:formatCode>General</c:formatCode>
                <c:ptCount val="4"/>
                <c:pt idx="0">
                  <c:v>2016</c:v>
                </c:pt>
                <c:pt idx="1">
                  <c:v>2017</c:v>
                </c:pt>
                <c:pt idx="2">
                  <c:v>2018</c:v>
                </c:pt>
                <c:pt idx="3">
                  <c:v>2019</c:v>
                </c:pt>
              </c:numCache>
            </c:numRef>
          </c:cat>
          <c:val>
            <c:numRef>
              <c:f>Charts!$AB$3:$AB$6</c:f>
              <c:numCache>
                <c:formatCode>_("$"* #,##0.00_);_("$"* \(#,##0.00\);_("$"* "-"??_);_(@_)</c:formatCode>
                <c:ptCount val="4"/>
                <c:pt idx="1">
                  <c:v>28565467625.899281</c:v>
                </c:pt>
                <c:pt idx="2">
                  <c:v>55885611510.791367</c:v>
                </c:pt>
                <c:pt idx="3">
                  <c:v>85658129496.402878</c:v>
                </c:pt>
              </c:numCache>
            </c:numRef>
          </c:val>
          <c:extLst>
            <c:ext xmlns:c16="http://schemas.microsoft.com/office/drawing/2014/chart" uri="{C3380CC4-5D6E-409C-BE32-E72D297353CC}">
              <c16:uniqueId val="{00000000-92E9-4B85-B977-2B42F91B5D59}"/>
            </c:ext>
          </c:extLst>
        </c:ser>
        <c:ser>
          <c:idx val="0"/>
          <c:order val="1"/>
          <c:tx>
            <c:strRef>
              <c:f>Charts!$AC$2</c:f>
              <c:strCache>
                <c:ptCount val="1"/>
                <c:pt idx="0">
                  <c:v>New Issuance</c:v>
                </c:pt>
              </c:strCache>
            </c:strRef>
          </c:tx>
          <c:spPr>
            <a:solidFill>
              <a:schemeClr val="accent1"/>
            </a:solidFill>
            <a:ln>
              <a:noFill/>
            </a:ln>
            <a:effectLst/>
          </c:spPr>
          <c:invertIfNegative val="0"/>
          <c:cat>
            <c:numRef>
              <c:f>Charts!$AA$3:$AA$6</c:f>
              <c:numCache>
                <c:formatCode>General</c:formatCode>
                <c:ptCount val="4"/>
                <c:pt idx="0">
                  <c:v>2016</c:v>
                </c:pt>
                <c:pt idx="1">
                  <c:v>2017</c:v>
                </c:pt>
                <c:pt idx="2">
                  <c:v>2018</c:v>
                </c:pt>
                <c:pt idx="3">
                  <c:v>2019</c:v>
                </c:pt>
              </c:numCache>
            </c:numRef>
          </c:cat>
          <c:val>
            <c:numRef>
              <c:f>Charts!$AC$3:$AC$6</c:f>
              <c:numCache>
                <c:formatCode>_("$"* #,##0.00_);_("$"* \(#,##0.00\);_("$"* "-"??_);_(@_)</c:formatCode>
                <c:ptCount val="4"/>
                <c:pt idx="0">
                  <c:v>28565467625.899281</c:v>
                </c:pt>
                <c:pt idx="1">
                  <c:v>27320143884.892086</c:v>
                </c:pt>
                <c:pt idx="2">
                  <c:v>29772517985.611511</c:v>
                </c:pt>
                <c:pt idx="3">
                  <c:v>35375971223.021584</c:v>
                </c:pt>
              </c:numCache>
            </c:numRef>
          </c:val>
          <c:extLst>
            <c:ext xmlns:c16="http://schemas.microsoft.com/office/drawing/2014/chart" uri="{C3380CC4-5D6E-409C-BE32-E72D297353CC}">
              <c16:uniqueId val="{00000001-92E9-4B85-B977-2B42F91B5D59}"/>
            </c:ext>
          </c:extLst>
        </c:ser>
        <c:dLbls>
          <c:showLegendKey val="0"/>
          <c:showVal val="0"/>
          <c:showCatName val="0"/>
          <c:showSerName val="0"/>
          <c:showPercent val="0"/>
          <c:showBubbleSize val="0"/>
        </c:dLbls>
        <c:gapWidth val="55"/>
        <c:overlap val="100"/>
        <c:axId val="1085720040"/>
        <c:axId val="1085722336"/>
      </c:barChart>
      <c:catAx>
        <c:axId val="1085720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pt-BR"/>
          </a:p>
        </c:txPr>
        <c:crossAx val="1085722336"/>
        <c:crosses val="autoZero"/>
        <c:auto val="1"/>
        <c:lblAlgn val="ctr"/>
        <c:lblOffset val="100"/>
        <c:noMultiLvlLbl val="0"/>
      </c:catAx>
      <c:valAx>
        <c:axId val="108572233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pt-BR"/>
          </a:p>
        </c:txPr>
        <c:crossAx val="1085720040"/>
        <c:crosses val="autoZero"/>
        <c:crossBetween val="between"/>
        <c:dispUnits>
          <c:builtInUnit val="billions"/>
          <c:dispUnitsLbl>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1800" dirty="0">
                      <a:solidFill>
                        <a:schemeClr val="tx1">
                          <a:lumMod val="50000"/>
                          <a:lumOff val="50000"/>
                        </a:schemeClr>
                      </a:solidFill>
                    </a:rPr>
                    <a:t> $US Billions</a:t>
                  </a:r>
                </a:p>
              </c:rich>
            </c:tx>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pt-BR"/>
              </a:p>
            </c:txPr>
          </c:dispUnitsLbl>
        </c:dispUnits>
      </c:valAx>
      <c:spPr>
        <a:noFill/>
        <a:ln>
          <a:noFill/>
        </a:ln>
        <a:effectLst/>
      </c:spPr>
    </c:plotArea>
    <c:legend>
      <c:legendPos val="r"/>
      <c:layout>
        <c:manualLayout>
          <c:xMode val="edge"/>
          <c:yMode val="edge"/>
          <c:x val="0.71623868861269613"/>
          <c:y val="0.19874200530296468"/>
          <c:w val="0.28376131138730393"/>
          <c:h val="0.23342581854431346"/>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3"/>
          <c:order val="0"/>
          <c:tx>
            <c:v>Unlabeled</c:v>
          </c:tx>
          <c:spPr>
            <a:solidFill>
              <a:schemeClr val="accent2"/>
            </a:solidFill>
            <a:ln>
              <a:noFill/>
            </a:ln>
            <a:effectLst/>
          </c:spPr>
          <c:invertIfNegative val="0"/>
          <c:cat>
            <c:strRef>
              <c:f>Charts!$V$48:$V$58</c:f>
              <c:strCache>
                <c:ptCount val="11"/>
                <c:pt idx="0">
                  <c:v>2009</c:v>
                </c:pt>
                <c:pt idx="1">
                  <c:v>2010</c:v>
                </c:pt>
                <c:pt idx="2">
                  <c:v>2011</c:v>
                </c:pt>
                <c:pt idx="3">
                  <c:v>2012</c:v>
                </c:pt>
                <c:pt idx="4">
                  <c:v>2013</c:v>
                </c:pt>
                <c:pt idx="5">
                  <c:v>2014</c:v>
                </c:pt>
                <c:pt idx="6">
                  <c:v>2015</c:v>
                </c:pt>
                <c:pt idx="7">
                  <c:v>2016</c:v>
                </c:pt>
                <c:pt idx="8">
                  <c:v>2017</c:v>
                </c:pt>
                <c:pt idx="9">
                  <c:v>2018</c:v>
                </c:pt>
                <c:pt idx="10">
                  <c:v>2019 April</c:v>
                </c:pt>
              </c:strCache>
            </c:strRef>
          </c:cat>
          <c:val>
            <c:numRef>
              <c:f>Charts!$Z$48:$Z$58</c:f>
              <c:numCache>
                <c:formatCode>_("$"* #,##0.00_);_("$"* \(#,##0.00\);_("$"* "-"??_);_(@_)</c:formatCode>
                <c:ptCount val="11"/>
                <c:pt idx="0">
                  <c:v>33664213564.21357</c:v>
                </c:pt>
                <c:pt idx="1">
                  <c:v>36314206551.226555</c:v>
                </c:pt>
                <c:pt idx="2">
                  <c:v>48219913419.913429</c:v>
                </c:pt>
                <c:pt idx="3">
                  <c:v>50404597402.597412</c:v>
                </c:pt>
                <c:pt idx="4">
                  <c:v>53200865800.865814</c:v>
                </c:pt>
                <c:pt idx="5">
                  <c:v>56078126984.126976</c:v>
                </c:pt>
                <c:pt idx="6">
                  <c:v>57086502592.8675</c:v>
                </c:pt>
                <c:pt idx="7">
                  <c:v>65324652236.652245</c:v>
                </c:pt>
                <c:pt idx="8">
                  <c:v>61410678210.678215</c:v>
                </c:pt>
                <c:pt idx="9">
                  <c:v>98744935739.725418</c:v>
                </c:pt>
                <c:pt idx="10">
                  <c:v>26785682142.259605</c:v>
                </c:pt>
              </c:numCache>
            </c:numRef>
          </c:val>
          <c:extLst>
            <c:ext xmlns:c16="http://schemas.microsoft.com/office/drawing/2014/chart" uri="{C3380CC4-5D6E-409C-BE32-E72D297353CC}">
              <c16:uniqueId val="{0000000B-1415-4C89-A664-F79666DDC17E}"/>
            </c:ext>
          </c:extLst>
        </c:ser>
        <c:ser>
          <c:idx val="1"/>
          <c:order val="1"/>
          <c:tx>
            <c:v>Labeled</c:v>
          </c:tx>
          <c:spPr>
            <a:solidFill>
              <a:schemeClr val="accent1"/>
            </a:solidFill>
            <a:ln>
              <a:noFill/>
            </a:ln>
            <a:effectLst/>
          </c:spPr>
          <c:invertIfNegative val="0"/>
          <c:dLbls>
            <c:dLbl>
              <c:idx val="7"/>
              <c:tx>
                <c:rich>
                  <a:bodyPr/>
                  <a:lstStyle/>
                  <a:p>
                    <a:r>
                      <a:rPr lang="en-US"/>
                      <a:t>29</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415-4C89-A664-F79666DDC17E}"/>
                </c:ext>
              </c:extLst>
            </c:dLbl>
            <c:dLbl>
              <c:idx val="8"/>
              <c:tx>
                <c:rich>
                  <a:bodyPr/>
                  <a:lstStyle/>
                  <a:p>
                    <a:r>
                      <a:rPr lang="en-US"/>
                      <a:t>27</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415-4C89-A664-F79666DDC17E}"/>
                </c:ext>
              </c:extLst>
            </c:dLbl>
            <c:dLbl>
              <c:idx val="9"/>
              <c:tx>
                <c:rich>
                  <a:bodyPr/>
                  <a:lstStyle/>
                  <a:p>
                    <a:r>
                      <a:rPr lang="en-US"/>
                      <a:t>30</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415-4C89-A664-F79666DDC17E}"/>
                </c:ext>
              </c:extLst>
            </c:dLbl>
            <c:dLbl>
              <c:idx val="10"/>
              <c:tx>
                <c:rich>
                  <a:bodyPr/>
                  <a:lstStyle/>
                  <a:p>
                    <a:r>
                      <a:rPr lang="en-US"/>
                      <a:t>12</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415-4C89-A664-F79666DDC17E}"/>
                </c:ext>
              </c:extLst>
            </c:dLbl>
            <c:numFmt formatCode="&quot;$&quot;#,##0;[Red]&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pt-B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Charts!$V$48:$V$58</c:f>
              <c:strCache>
                <c:ptCount val="11"/>
                <c:pt idx="0">
                  <c:v>2009</c:v>
                </c:pt>
                <c:pt idx="1">
                  <c:v>2010</c:v>
                </c:pt>
                <c:pt idx="2">
                  <c:v>2011</c:v>
                </c:pt>
                <c:pt idx="3">
                  <c:v>2012</c:v>
                </c:pt>
                <c:pt idx="4">
                  <c:v>2013</c:v>
                </c:pt>
                <c:pt idx="5">
                  <c:v>2014</c:v>
                </c:pt>
                <c:pt idx="6">
                  <c:v>2015</c:v>
                </c:pt>
                <c:pt idx="7">
                  <c:v>2016</c:v>
                </c:pt>
                <c:pt idx="8">
                  <c:v>2017</c:v>
                </c:pt>
                <c:pt idx="9">
                  <c:v>2018</c:v>
                </c:pt>
                <c:pt idx="10">
                  <c:v>2019 April</c:v>
                </c:pt>
              </c:strCache>
            </c:strRef>
          </c:cat>
          <c:val>
            <c:numRef>
              <c:f>Charts!$X$48:$X$58</c:f>
              <c:numCache>
                <c:formatCode>General</c:formatCode>
                <c:ptCount val="11"/>
                <c:pt idx="7" formatCode="_(&quot;$&quot;* #,##0.00_);_(&quot;$&quot;* \(#,##0.00\);_(&quot;$&quot;* &quot;-&quot;??_);_(@_)">
                  <c:v>28647907647.907654</c:v>
                </c:pt>
                <c:pt idx="8" formatCode="_(&quot;$&quot;* #,##0.00_);_(&quot;$&quot;* \(#,##0.00\);_(&quot;$&quot;* &quot;-&quot;??_);_(@_)">
                  <c:v>27398989898.989899</c:v>
                </c:pt>
                <c:pt idx="9" formatCode="_(&quot;$&quot;* #,##0.00_);_(&quot;$&quot;* \(#,##0.00\);_(&quot;$&quot;* &quot;-&quot;??_);_(@_)">
                  <c:v>29829581529.581539</c:v>
                </c:pt>
                <c:pt idx="10" formatCode="_(&quot;$&quot;* #,##0.00_);_(&quot;$&quot;* \(#,##0.00\);_(&quot;$&quot;* &quot;-&quot;??_);_(@_)">
                  <c:v>12191919191.919195</c:v>
                </c:pt>
              </c:numCache>
            </c:numRef>
          </c:val>
          <c:extLst>
            <c:ext xmlns:c16="http://schemas.microsoft.com/office/drawing/2014/chart" uri="{C3380CC4-5D6E-409C-BE32-E72D297353CC}">
              <c16:uniqueId val="{00000010-1415-4C89-A664-F79666DDC17E}"/>
            </c:ext>
          </c:extLst>
        </c:ser>
        <c:dLbls>
          <c:showLegendKey val="0"/>
          <c:showVal val="0"/>
          <c:showCatName val="0"/>
          <c:showSerName val="0"/>
          <c:showPercent val="0"/>
          <c:showBubbleSize val="0"/>
        </c:dLbls>
        <c:gapWidth val="150"/>
        <c:overlap val="100"/>
        <c:axId val="1346233560"/>
        <c:axId val="1346233888"/>
      </c:barChart>
      <c:catAx>
        <c:axId val="1346233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1346233888"/>
        <c:crosses val="autoZero"/>
        <c:auto val="1"/>
        <c:lblAlgn val="ctr"/>
        <c:lblOffset val="100"/>
        <c:noMultiLvlLbl val="0"/>
      </c:catAx>
      <c:valAx>
        <c:axId val="1346233888"/>
        <c:scaling>
          <c:orientation val="minMax"/>
        </c:scaling>
        <c:delete val="1"/>
        <c:axPos val="l"/>
        <c:numFmt formatCode="_(&quot;$&quot;* #,##0.00_);_(&quot;$&quot;* \(#,##0.00\);_(&quot;$&quot;* &quot;-&quot;??_);_(@_)" sourceLinked="1"/>
        <c:majorTickMark val="none"/>
        <c:minorTickMark val="none"/>
        <c:tickLblPos val="nextTo"/>
        <c:crossAx val="1346233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12FC87-FC00-4AB4-B182-1C39AD3CB399}" type="doc">
      <dgm:prSet loTypeId="urn:microsoft.com/office/officeart/2005/8/layout/default" loCatId="list" qsTypeId="urn:microsoft.com/office/officeart/2005/8/quickstyle/simple2" qsCatId="simple" csTypeId="urn:microsoft.com/office/officeart/2005/8/colors/accent2_2" csCatId="accent2" phldr="1"/>
      <dgm:spPr/>
      <dgm:t>
        <a:bodyPr/>
        <a:lstStyle/>
        <a:p>
          <a:endParaRPr lang="en-US"/>
        </a:p>
      </dgm:t>
    </dgm:pt>
    <dgm:pt modelId="{C58F712E-83AE-41C3-9E36-10F6BD5D39E1}">
      <dgm:prSet/>
      <dgm:spPr/>
      <dgm:t>
        <a:bodyPr/>
        <a:lstStyle/>
        <a:p>
          <a:r>
            <a:rPr lang="en-US"/>
            <a:t>Where is finance flowing? </a:t>
          </a:r>
        </a:p>
      </dgm:t>
    </dgm:pt>
    <dgm:pt modelId="{C50A3A0E-1FAE-4204-8348-C8D19AACC37C}" type="parTrans" cxnId="{FB2A613A-FD68-4951-923D-6993AC2A89B3}">
      <dgm:prSet/>
      <dgm:spPr/>
      <dgm:t>
        <a:bodyPr/>
        <a:lstStyle/>
        <a:p>
          <a:endParaRPr lang="en-US"/>
        </a:p>
      </dgm:t>
    </dgm:pt>
    <dgm:pt modelId="{954241D5-58FA-4E54-8592-B04C551E4392}" type="sibTrans" cxnId="{FB2A613A-FD68-4951-923D-6993AC2A89B3}">
      <dgm:prSet/>
      <dgm:spPr/>
      <dgm:t>
        <a:bodyPr/>
        <a:lstStyle/>
        <a:p>
          <a:endParaRPr lang="en-US"/>
        </a:p>
      </dgm:t>
    </dgm:pt>
    <dgm:pt modelId="{96F394E2-9BC0-4C57-8034-6DCF60181EBE}">
      <dgm:prSet/>
      <dgm:spPr/>
      <dgm:t>
        <a:bodyPr/>
        <a:lstStyle/>
        <a:p>
          <a:r>
            <a:rPr lang="en-US" dirty="0"/>
            <a:t>How is the market functioning? </a:t>
          </a:r>
        </a:p>
      </dgm:t>
    </dgm:pt>
    <dgm:pt modelId="{BB8EC0F4-B5BE-4A23-BC17-F3D6FBDC1E71}" type="parTrans" cxnId="{ABA83ED1-C844-4AB3-AE7D-D601DC637C8B}">
      <dgm:prSet/>
      <dgm:spPr/>
      <dgm:t>
        <a:bodyPr/>
        <a:lstStyle/>
        <a:p>
          <a:endParaRPr lang="en-US"/>
        </a:p>
      </dgm:t>
    </dgm:pt>
    <dgm:pt modelId="{9A652AA9-785F-4BE5-A11C-285BD434BBF1}" type="sibTrans" cxnId="{ABA83ED1-C844-4AB3-AE7D-D601DC637C8B}">
      <dgm:prSet/>
      <dgm:spPr/>
      <dgm:t>
        <a:bodyPr/>
        <a:lstStyle/>
        <a:p>
          <a:endParaRPr lang="en-US"/>
        </a:p>
      </dgm:t>
    </dgm:pt>
    <dgm:pt modelId="{98040EB2-DF7F-4968-B7BD-E77C830D37E3}">
      <dgm:prSet/>
      <dgm:spPr/>
      <dgm:t>
        <a:bodyPr/>
        <a:lstStyle/>
        <a:p>
          <a:r>
            <a:rPr lang="en-US" dirty="0"/>
            <a:t>Who are key players and how are they incentivized? </a:t>
          </a:r>
        </a:p>
      </dgm:t>
    </dgm:pt>
    <dgm:pt modelId="{31E8D55B-6823-4A5D-9B29-D3DE3AC6683F}" type="parTrans" cxnId="{B6E9A598-343E-4987-B381-9175AFDBC92B}">
      <dgm:prSet/>
      <dgm:spPr/>
      <dgm:t>
        <a:bodyPr/>
        <a:lstStyle/>
        <a:p>
          <a:endParaRPr lang="en-US"/>
        </a:p>
      </dgm:t>
    </dgm:pt>
    <dgm:pt modelId="{551D8EA0-B129-4E14-B480-7BF4BA633D4E}" type="sibTrans" cxnId="{B6E9A598-343E-4987-B381-9175AFDBC92B}">
      <dgm:prSet/>
      <dgm:spPr/>
      <dgm:t>
        <a:bodyPr/>
        <a:lstStyle/>
        <a:p>
          <a:endParaRPr lang="en-US"/>
        </a:p>
      </dgm:t>
    </dgm:pt>
    <dgm:pt modelId="{AB85426D-7ACD-423B-BE4E-17001633B5ED}">
      <dgm:prSet/>
      <dgm:spPr/>
      <dgm:t>
        <a:bodyPr/>
        <a:lstStyle/>
        <a:p>
          <a:r>
            <a:rPr lang="en-US" dirty="0"/>
            <a:t>Is there additionality?</a:t>
          </a:r>
        </a:p>
      </dgm:t>
    </dgm:pt>
    <dgm:pt modelId="{F17B75EA-5700-464B-91EC-9701A0200518}" type="parTrans" cxnId="{A9F90E15-0E23-47CA-8236-7D93971F4C5C}">
      <dgm:prSet/>
      <dgm:spPr/>
      <dgm:t>
        <a:bodyPr/>
        <a:lstStyle/>
        <a:p>
          <a:endParaRPr lang="en-US"/>
        </a:p>
      </dgm:t>
    </dgm:pt>
    <dgm:pt modelId="{EF8A3412-3CD6-40D0-836A-562ECE4D04A3}" type="sibTrans" cxnId="{A9F90E15-0E23-47CA-8236-7D93971F4C5C}">
      <dgm:prSet/>
      <dgm:spPr/>
      <dgm:t>
        <a:bodyPr/>
        <a:lstStyle/>
        <a:p>
          <a:endParaRPr lang="en-US"/>
        </a:p>
      </dgm:t>
    </dgm:pt>
    <dgm:pt modelId="{E3DFA9D4-5642-455B-91BD-7DBDC1562BAE}">
      <dgm:prSet/>
      <dgm:spPr/>
      <dgm:t>
        <a:bodyPr/>
        <a:lstStyle/>
        <a:p>
          <a:r>
            <a:rPr lang="en-US" dirty="0"/>
            <a:t>What actions could increase effectiveness and impact? </a:t>
          </a:r>
        </a:p>
      </dgm:t>
    </dgm:pt>
    <dgm:pt modelId="{0E76562D-42A3-4C1B-A7C8-F5BD520B29EC}" type="parTrans" cxnId="{46C9F958-478D-492A-BF49-3D030CB9A747}">
      <dgm:prSet/>
      <dgm:spPr/>
      <dgm:t>
        <a:bodyPr/>
        <a:lstStyle/>
        <a:p>
          <a:endParaRPr lang="en-US"/>
        </a:p>
      </dgm:t>
    </dgm:pt>
    <dgm:pt modelId="{59B73E34-2970-45B6-AAD4-E4FD2F4157F5}" type="sibTrans" cxnId="{46C9F958-478D-492A-BF49-3D030CB9A747}">
      <dgm:prSet/>
      <dgm:spPr/>
      <dgm:t>
        <a:bodyPr/>
        <a:lstStyle/>
        <a:p>
          <a:endParaRPr lang="en-US"/>
        </a:p>
      </dgm:t>
    </dgm:pt>
    <dgm:pt modelId="{B5AECC5E-5F63-49CD-A9A5-87DB09D8C10D}">
      <dgm:prSet/>
      <dgm:spPr/>
      <dgm:t>
        <a:bodyPr/>
        <a:lstStyle/>
        <a:p>
          <a:r>
            <a:rPr lang="en-US" dirty="0"/>
            <a:t>What data are available to evaluate green bonds and what are the deficits? </a:t>
          </a:r>
        </a:p>
      </dgm:t>
    </dgm:pt>
    <dgm:pt modelId="{C64983A1-D5E8-4ED9-AD56-2E18D748E445}" type="parTrans" cxnId="{C75938BD-F788-48C0-BBDC-FDFAD3E5601A}">
      <dgm:prSet/>
      <dgm:spPr/>
      <dgm:t>
        <a:bodyPr/>
        <a:lstStyle/>
        <a:p>
          <a:endParaRPr lang="en-US"/>
        </a:p>
      </dgm:t>
    </dgm:pt>
    <dgm:pt modelId="{592BEF67-C6D9-4385-BAC1-AD6C15070D6B}" type="sibTrans" cxnId="{C75938BD-F788-48C0-BBDC-FDFAD3E5601A}">
      <dgm:prSet/>
      <dgm:spPr/>
      <dgm:t>
        <a:bodyPr/>
        <a:lstStyle/>
        <a:p>
          <a:endParaRPr lang="en-US"/>
        </a:p>
      </dgm:t>
    </dgm:pt>
    <dgm:pt modelId="{638E054C-AF00-40C5-8750-2B83113FF722}" type="pres">
      <dgm:prSet presAssocID="{4F12FC87-FC00-4AB4-B182-1C39AD3CB399}" presName="diagram" presStyleCnt="0">
        <dgm:presLayoutVars>
          <dgm:dir/>
          <dgm:resizeHandles val="exact"/>
        </dgm:presLayoutVars>
      </dgm:prSet>
      <dgm:spPr/>
      <dgm:t>
        <a:bodyPr/>
        <a:lstStyle/>
        <a:p>
          <a:endParaRPr lang="pt-BR"/>
        </a:p>
      </dgm:t>
    </dgm:pt>
    <dgm:pt modelId="{228B2E4D-90E5-4C66-AD19-574C2FA3A697}" type="pres">
      <dgm:prSet presAssocID="{C58F712E-83AE-41C3-9E36-10F6BD5D39E1}" presName="node" presStyleLbl="node1" presStyleIdx="0" presStyleCnt="6">
        <dgm:presLayoutVars>
          <dgm:bulletEnabled val="1"/>
        </dgm:presLayoutVars>
      </dgm:prSet>
      <dgm:spPr/>
      <dgm:t>
        <a:bodyPr/>
        <a:lstStyle/>
        <a:p>
          <a:endParaRPr lang="pt-BR"/>
        </a:p>
      </dgm:t>
    </dgm:pt>
    <dgm:pt modelId="{15959B98-A07F-438F-87B3-467B3B45A126}" type="pres">
      <dgm:prSet presAssocID="{954241D5-58FA-4E54-8592-B04C551E4392}" presName="sibTrans" presStyleCnt="0"/>
      <dgm:spPr/>
    </dgm:pt>
    <dgm:pt modelId="{14688592-77E1-4D3B-A61C-CAE234AE95AB}" type="pres">
      <dgm:prSet presAssocID="{96F394E2-9BC0-4C57-8034-6DCF60181EBE}" presName="node" presStyleLbl="node1" presStyleIdx="1" presStyleCnt="6">
        <dgm:presLayoutVars>
          <dgm:bulletEnabled val="1"/>
        </dgm:presLayoutVars>
      </dgm:prSet>
      <dgm:spPr/>
      <dgm:t>
        <a:bodyPr/>
        <a:lstStyle/>
        <a:p>
          <a:endParaRPr lang="pt-BR"/>
        </a:p>
      </dgm:t>
    </dgm:pt>
    <dgm:pt modelId="{8416A377-315B-47DD-8E88-0B91953D15A0}" type="pres">
      <dgm:prSet presAssocID="{9A652AA9-785F-4BE5-A11C-285BD434BBF1}" presName="sibTrans" presStyleCnt="0"/>
      <dgm:spPr/>
    </dgm:pt>
    <dgm:pt modelId="{6BAF07AA-24F1-4898-A4C7-AE753B471A64}" type="pres">
      <dgm:prSet presAssocID="{98040EB2-DF7F-4968-B7BD-E77C830D37E3}" presName="node" presStyleLbl="node1" presStyleIdx="2" presStyleCnt="6">
        <dgm:presLayoutVars>
          <dgm:bulletEnabled val="1"/>
        </dgm:presLayoutVars>
      </dgm:prSet>
      <dgm:spPr/>
      <dgm:t>
        <a:bodyPr/>
        <a:lstStyle/>
        <a:p>
          <a:endParaRPr lang="pt-BR"/>
        </a:p>
      </dgm:t>
    </dgm:pt>
    <dgm:pt modelId="{902364D1-4FE8-4036-A2FA-ADF87CC7AD55}" type="pres">
      <dgm:prSet presAssocID="{551D8EA0-B129-4E14-B480-7BF4BA633D4E}" presName="sibTrans" presStyleCnt="0"/>
      <dgm:spPr/>
    </dgm:pt>
    <dgm:pt modelId="{13AF310A-2F04-4884-86D6-0A9742DC6364}" type="pres">
      <dgm:prSet presAssocID="{AB85426D-7ACD-423B-BE4E-17001633B5ED}" presName="node" presStyleLbl="node1" presStyleIdx="3" presStyleCnt="6">
        <dgm:presLayoutVars>
          <dgm:bulletEnabled val="1"/>
        </dgm:presLayoutVars>
      </dgm:prSet>
      <dgm:spPr/>
      <dgm:t>
        <a:bodyPr/>
        <a:lstStyle/>
        <a:p>
          <a:endParaRPr lang="pt-BR"/>
        </a:p>
      </dgm:t>
    </dgm:pt>
    <dgm:pt modelId="{0E03A854-786C-4B26-BAA6-112F6F9B3103}" type="pres">
      <dgm:prSet presAssocID="{EF8A3412-3CD6-40D0-836A-562ECE4D04A3}" presName="sibTrans" presStyleCnt="0"/>
      <dgm:spPr/>
    </dgm:pt>
    <dgm:pt modelId="{FB9E7C92-40A3-4DCD-A110-1CB54A4455CF}" type="pres">
      <dgm:prSet presAssocID="{E3DFA9D4-5642-455B-91BD-7DBDC1562BAE}" presName="node" presStyleLbl="node1" presStyleIdx="4" presStyleCnt="6">
        <dgm:presLayoutVars>
          <dgm:bulletEnabled val="1"/>
        </dgm:presLayoutVars>
      </dgm:prSet>
      <dgm:spPr/>
      <dgm:t>
        <a:bodyPr/>
        <a:lstStyle/>
        <a:p>
          <a:endParaRPr lang="pt-BR"/>
        </a:p>
      </dgm:t>
    </dgm:pt>
    <dgm:pt modelId="{CF93D52C-D8C4-4E36-9AD8-03C9CE876FA1}" type="pres">
      <dgm:prSet presAssocID="{59B73E34-2970-45B6-AAD4-E4FD2F4157F5}" presName="sibTrans" presStyleCnt="0"/>
      <dgm:spPr/>
    </dgm:pt>
    <dgm:pt modelId="{96C53CC2-584E-4CF4-954D-D3791DEB79EC}" type="pres">
      <dgm:prSet presAssocID="{B5AECC5E-5F63-49CD-A9A5-87DB09D8C10D}" presName="node" presStyleLbl="node1" presStyleIdx="5" presStyleCnt="6">
        <dgm:presLayoutVars>
          <dgm:bulletEnabled val="1"/>
        </dgm:presLayoutVars>
      </dgm:prSet>
      <dgm:spPr/>
      <dgm:t>
        <a:bodyPr/>
        <a:lstStyle/>
        <a:p>
          <a:endParaRPr lang="pt-BR"/>
        </a:p>
      </dgm:t>
    </dgm:pt>
  </dgm:ptLst>
  <dgm:cxnLst>
    <dgm:cxn modelId="{760CBA97-7EE2-4351-ACA0-C3B420FDEB61}" type="presOf" srcId="{98040EB2-DF7F-4968-B7BD-E77C830D37E3}" destId="{6BAF07AA-24F1-4898-A4C7-AE753B471A64}" srcOrd="0" destOrd="0" presId="urn:microsoft.com/office/officeart/2005/8/layout/default"/>
    <dgm:cxn modelId="{FB2A613A-FD68-4951-923D-6993AC2A89B3}" srcId="{4F12FC87-FC00-4AB4-B182-1C39AD3CB399}" destId="{C58F712E-83AE-41C3-9E36-10F6BD5D39E1}" srcOrd="0" destOrd="0" parTransId="{C50A3A0E-1FAE-4204-8348-C8D19AACC37C}" sibTransId="{954241D5-58FA-4E54-8592-B04C551E4392}"/>
    <dgm:cxn modelId="{C75938BD-F788-48C0-BBDC-FDFAD3E5601A}" srcId="{4F12FC87-FC00-4AB4-B182-1C39AD3CB399}" destId="{B5AECC5E-5F63-49CD-A9A5-87DB09D8C10D}" srcOrd="5" destOrd="0" parTransId="{C64983A1-D5E8-4ED9-AD56-2E18D748E445}" sibTransId="{592BEF67-C6D9-4385-BAC1-AD6C15070D6B}"/>
    <dgm:cxn modelId="{46C9F958-478D-492A-BF49-3D030CB9A747}" srcId="{4F12FC87-FC00-4AB4-B182-1C39AD3CB399}" destId="{E3DFA9D4-5642-455B-91BD-7DBDC1562BAE}" srcOrd="4" destOrd="0" parTransId="{0E76562D-42A3-4C1B-A7C8-F5BD520B29EC}" sibTransId="{59B73E34-2970-45B6-AAD4-E4FD2F4157F5}"/>
    <dgm:cxn modelId="{85DA9776-EA67-4182-AB41-D603D86D501C}" type="presOf" srcId="{96F394E2-9BC0-4C57-8034-6DCF60181EBE}" destId="{14688592-77E1-4D3B-A61C-CAE234AE95AB}" srcOrd="0" destOrd="0" presId="urn:microsoft.com/office/officeart/2005/8/layout/default"/>
    <dgm:cxn modelId="{3CA66678-C286-45B1-9CF7-82A528C8D651}" type="presOf" srcId="{4F12FC87-FC00-4AB4-B182-1C39AD3CB399}" destId="{638E054C-AF00-40C5-8750-2B83113FF722}" srcOrd="0" destOrd="0" presId="urn:microsoft.com/office/officeart/2005/8/layout/default"/>
    <dgm:cxn modelId="{2CCCF986-20FD-434F-91EB-252F72966617}" type="presOf" srcId="{E3DFA9D4-5642-455B-91BD-7DBDC1562BAE}" destId="{FB9E7C92-40A3-4DCD-A110-1CB54A4455CF}" srcOrd="0" destOrd="0" presId="urn:microsoft.com/office/officeart/2005/8/layout/default"/>
    <dgm:cxn modelId="{89929FF4-257A-443F-92ED-9F7C0855FC57}" type="presOf" srcId="{AB85426D-7ACD-423B-BE4E-17001633B5ED}" destId="{13AF310A-2F04-4884-86D6-0A9742DC6364}" srcOrd="0" destOrd="0" presId="urn:microsoft.com/office/officeart/2005/8/layout/default"/>
    <dgm:cxn modelId="{A9F90E15-0E23-47CA-8236-7D93971F4C5C}" srcId="{4F12FC87-FC00-4AB4-B182-1C39AD3CB399}" destId="{AB85426D-7ACD-423B-BE4E-17001633B5ED}" srcOrd="3" destOrd="0" parTransId="{F17B75EA-5700-464B-91EC-9701A0200518}" sibTransId="{EF8A3412-3CD6-40D0-836A-562ECE4D04A3}"/>
    <dgm:cxn modelId="{B6E9A598-343E-4987-B381-9175AFDBC92B}" srcId="{4F12FC87-FC00-4AB4-B182-1C39AD3CB399}" destId="{98040EB2-DF7F-4968-B7BD-E77C830D37E3}" srcOrd="2" destOrd="0" parTransId="{31E8D55B-6823-4A5D-9B29-D3DE3AC6683F}" sibTransId="{551D8EA0-B129-4E14-B480-7BF4BA633D4E}"/>
    <dgm:cxn modelId="{ABA83ED1-C844-4AB3-AE7D-D601DC637C8B}" srcId="{4F12FC87-FC00-4AB4-B182-1C39AD3CB399}" destId="{96F394E2-9BC0-4C57-8034-6DCF60181EBE}" srcOrd="1" destOrd="0" parTransId="{BB8EC0F4-B5BE-4A23-BC17-F3D6FBDC1E71}" sibTransId="{9A652AA9-785F-4BE5-A11C-285BD434BBF1}"/>
    <dgm:cxn modelId="{056167EE-F82C-455D-99C3-B004629BD2BD}" type="presOf" srcId="{B5AECC5E-5F63-49CD-A9A5-87DB09D8C10D}" destId="{96C53CC2-584E-4CF4-954D-D3791DEB79EC}" srcOrd="0" destOrd="0" presId="urn:microsoft.com/office/officeart/2005/8/layout/default"/>
    <dgm:cxn modelId="{4BD30B79-ABF2-404D-AB26-7D2E559DA151}" type="presOf" srcId="{C58F712E-83AE-41C3-9E36-10F6BD5D39E1}" destId="{228B2E4D-90E5-4C66-AD19-574C2FA3A697}" srcOrd="0" destOrd="0" presId="urn:microsoft.com/office/officeart/2005/8/layout/default"/>
    <dgm:cxn modelId="{563C4978-1F30-41D4-A23D-0E6705DB29F9}" type="presParOf" srcId="{638E054C-AF00-40C5-8750-2B83113FF722}" destId="{228B2E4D-90E5-4C66-AD19-574C2FA3A697}" srcOrd="0" destOrd="0" presId="urn:microsoft.com/office/officeart/2005/8/layout/default"/>
    <dgm:cxn modelId="{61EAAB48-17E0-41F5-91BC-51CCBFE5AC11}" type="presParOf" srcId="{638E054C-AF00-40C5-8750-2B83113FF722}" destId="{15959B98-A07F-438F-87B3-467B3B45A126}" srcOrd="1" destOrd="0" presId="urn:microsoft.com/office/officeart/2005/8/layout/default"/>
    <dgm:cxn modelId="{1CCAB9FB-9B33-4AAD-A6D8-5A61FD46C76A}" type="presParOf" srcId="{638E054C-AF00-40C5-8750-2B83113FF722}" destId="{14688592-77E1-4D3B-A61C-CAE234AE95AB}" srcOrd="2" destOrd="0" presId="urn:microsoft.com/office/officeart/2005/8/layout/default"/>
    <dgm:cxn modelId="{C37F8849-7EBA-4758-89FC-CE539FA38F34}" type="presParOf" srcId="{638E054C-AF00-40C5-8750-2B83113FF722}" destId="{8416A377-315B-47DD-8E88-0B91953D15A0}" srcOrd="3" destOrd="0" presId="urn:microsoft.com/office/officeart/2005/8/layout/default"/>
    <dgm:cxn modelId="{469DA062-6932-4979-8EF9-C06E082CD6A1}" type="presParOf" srcId="{638E054C-AF00-40C5-8750-2B83113FF722}" destId="{6BAF07AA-24F1-4898-A4C7-AE753B471A64}" srcOrd="4" destOrd="0" presId="urn:microsoft.com/office/officeart/2005/8/layout/default"/>
    <dgm:cxn modelId="{A287234C-B5CF-420E-B3BE-17349E86C21D}" type="presParOf" srcId="{638E054C-AF00-40C5-8750-2B83113FF722}" destId="{902364D1-4FE8-4036-A2FA-ADF87CC7AD55}" srcOrd="5" destOrd="0" presId="urn:microsoft.com/office/officeart/2005/8/layout/default"/>
    <dgm:cxn modelId="{6D71F2F8-A8D0-4CF7-8906-0B1EEDD1292B}" type="presParOf" srcId="{638E054C-AF00-40C5-8750-2B83113FF722}" destId="{13AF310A-2F04-4884-86D6-0A9742DC6364}" srcOrd="6" destOrd="0" presId="urn:microsoft.com/office/officeart/2005/8/layout/default"/>
    <dgm:cxn modelId="{D4C04BB7-A3ED-46EB-8B6F-574114E25244}" type="presParOf" srcId="{638E054C-AF00-40C5-8750-2B83113FF722}" destId="{0E03A854-786C-4B26-BAA6-112F6F9B3103}" srcOrd="7" destOrd="0" presId="urn:microsoft.com/office/officeart/2005/8/layout/default"/>
    <dgm:cxn modelId="{0E0681DA-6BF9-430F-BA4D-EF4263D7CBF5}" type="presParOf" srcId="{638E054C-AF00-40C5-8750-2B83113FF722}" destId="{FB9E7C92-40A3-4DCD-A110-1CB54A4455CF}" srcOrd="8" destOrd="0" presId="urn:microsoft.com/office/officeart/2005/8/layout/default"/>
    <dgm:cxn modelId="{2E38F4E4-8E9F-4178-92FA-3F0EAAC405CB}" type="presParOf" srcId="{638E054C-AF00-40C5-8750-2B83113FF722}" destId="{CF93D52C-D8C4-4E36-9AD8-03C9CE876FA1}" srcOrd="9" destOrd="0" presId="urn:microsoft.com/office/officeart/2005/8/layout/default"/>
    <dgm:cxn modelId="{7E3FAB1F-F594-4604-B7AC-3C5D2C137870}" type="presParOf" srcId="{638E054C-AF00-40C5-8750-2B83113FF722}" destId="{96C53CC2-584E-4CF4-954D-D3791DEB79EC}"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8B2E4D-90E5-4C66-AD19-574C2FA3A697}">
      <dsp:nvSpPr>
        <dsp:cNvPr id="0" name=""/>
        <dsp:cNvSpPr/>
      </dsp:nvSpPr>
      <dsp:spPr>
        <a:xfrm>
          <a:off x="0" y="842118"/>
          <a:ext cx="2929874" cy="1757924"/>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a:t>Where is finance flowing? </a:t>
          </a:r>
        </a:p>
      </dsp:txBody>
      <dsp:txXfrm>
        <a:off x="0" y="842118"/>
        <a:ext cx="2929874" cy="1757924"/>
      </dsp:txXfrm>
    </dsp:sp>
    <dsp:sp modelId="{14688592-77E1-4D3B-A61C-CAE234AE95AB}">
      <dsp:nvSpPr>
        <dsp:cNvPr id="0" name=""/>
        <dsp:cNvSpPr/>
      </dsp:nvSpPr>
      <dsp:spPr>
        <a:xfrm>
          <a:off x="3222861" y="842118"/>
          <a:ext cx="2929874" cy="1757924"/>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How is the market functioning? </a:t>
          </a:r>
        </a:p>
      </dsp:txBody>
      <dsp:txXfrm>
        <a:off x="3222861" y="842118"/>
        <a:ext cx="2929874" cy="1757924"/>
      </dsp:txXfrm>
    </dsp:sp>
    <dsp:sp modelId="{6BAF07AA-24F1-4898-A4C7-AE753B471A64}">
      <dsp:nvSpPr>
        <dsp:cNvPr id="0" name=""/>
        <dsp:cNvSpPr/>
      </dsp:nvSpPr>
      <dsp:spPr>
        <a:xfrm>
          <a:off x="6445722" y="842118"/>
          <a:ext cx="2929874" cy="1757924"/>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Who are key players and how are they incentivized? </a:t>
          </a:r>
        </a:p>
      </dsp:txBody>
      <dsp:txXfrm>
        <a:off x="6445722" y="842118"/>
        <a:ext cx="2929874" cy="1757924"/>
      </dsp:txXfrm>
    </dsp:sp>
    <dsp:sp modelId="{13AF310A-2F04-4884-86D6-0A9742DC6364}">
      <dsp:nvSpPr>
        <dsp:cNvPr id="0" name=""/>
        <dsp:cNvSpPr/>
      </dsp:nvSpPr>
      <dsp:spPr>
        <a:xfrm>
          <a:off x="0" y="2893030"/>
          <a:ext cx="2929874" cy="1757924"/>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Is there additionality?</a:t>
          </a:r>
        </a:p>
      </dsp:txBody>
      <dsp:txXfrm>
        <a:off x="0" y="2893030"/>
        <a:ext cx="2929874" cy="1757924"/>
      </dsp:txXfrm>
    </dsp:sp>
    <dsp:sp modelId="{FB9E7C92-40A3-4DCD-A110-1CB54A4455CF}">
      <dsp:nvSpPr>
        <dsp:cNvPr id="0" name=""/>
        <dsp:cNvSpPr/>
      </dsp:nvSpPr>
      <dsp:spPr>
        <a:xfrm>
          <a:off x="3222861" y="2893030"/>
          <a:ext cx="2929874" cy="1757924"/>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What actions could increase effectiveness and impact? </a:t>
          </a:r>
        </a:p>
      </dsp:txBody>
      <dsp:txXfrm>
        <a:off x="3222861" y="2893030"/>
        <a:ext cx="2929874" cy="1757924"/>
      </dsp:txXfrm>
    </dsp:sp>
    <dsp:sp modelId="{96C53CC2-584E-4CF4-954D-D3791DEB79EC}">
      <dsp:nvSpPr>
        <dsp:cNvPr id="0" name=""/>
        <dsp:cNvSpPr/>
      </dsp:nvSpPr>
      <dsp:spPr>
        <a:xfrm>
          <a:off x="6445722" y="2893030"/>
          <a:ext cx="2929874" cy="1757924"/>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What data are available to evaluate green bonds and what are the deficits? </a:t>
          </a:r>
        </a:p>
      </dsp:txBody>
      <dsp:txXfrm>
        <a:off x="6445722" y="2893030"/>
        <a:ext cx="2929874" cy="175792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22CC31E-63F6-4010-A34C-C70F09508F6F}" type="datetimeFigureOut">
              <a:rPr lang="en-US" smtClean="0"/>
              <a:t>6/10/2020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7D25170-1FBC-456B-8DE5-EE300975E10C}" type="slidenum">
              <a:rPr lang="en-US" smtClean="0"/>
              <a:t>‹nº›</a:t>
            </a:fld>
            <a:endParaRPr lang="en-US"/>
          </a:p>
        </p:txBody>
      </p:sp>
    </p:spTree>
    <p:extLst>
      <p:ext uri="{BB962C8B-B14F-4D97-AF65-F5344CB8AC3E}">
        <p14:creationId xmlns:p14="http://schemas.microsoft.com/office/powerpoint/2010/main" val="18734217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03056E4-B90F-4D46-B004-E030F4FF9CED}" type="datetimeFigureOut">
              <a:rPr lang="en-US" smtClean="0"/>
              <a:t>6/10/2020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44C6EDD-D0F5-E24E-B76A-BC31EBA501C1}" type="slidenum">
              <a:rPr lang="en-US" smtClean="0"/>
              <a:t>‹nº›</a:t>
            </a:fld>
            <a:endParaRPr lang="en-US"/>
          </a:p>
        </p:txBody>
      </p:sp>
    </p:spTree>
    <p:extLst>
      <p:ext uri="{BB962C8B-B14F-4D97-AF65-F5344CB8AC3E}">
        <p14:creationId xmlns:p14="http://schemas.microsoft.com/office/powerpoint/2010/main" val="126833441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launching two new reports today on China’s Green Bond Market. They focus on the six key questions above, which we will review in this presentation. </a:t>
            </a:r>
          </a:p>
        </p:txBody>
      </p:sp>
      <p:sp>
        <p:nvSpPr>
          <p:cNvPr id="4" name="Slide Number Placeholder 3"/>
          <p:cNvSpPr>
            <a:spLocks noGrp="1"/>
          </p:cNvSpPr>
          <p:nvPr>
            <p:ph type="sldNum" sz="quarter" idx="5"/>
          </p:nvPr>
        </p:nvSpPr>
        <p:spPr/>
        <p:txBody>
          <a:bodyPr/>
          <a:lstStyle/>
          <a:p>
            <a:fld id="{8F138949-D299-47FB-85F2-DD3F4A674C81}" type="slidenum">
              <a:rPr lang="en-US" smtClean="0"/>
              <a:t>3</a:t>
            </a:fld>
            <a:endParaRPr lang="en-US"/>
          </a:p>
        </p:txBody>
      </p:sp>
    </p:spTree>
    <p:extLst>
      <p:ext uri="{BB962C8B-B14F-4D97-AF65-F5344CB8AC3E}">
        <p14:creationId xmlns:p14="http://schemas.microsoft.com/office/powerpoint/2010/main" val="4169708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Key Message: Better governance and transparency can increase credibility in the market, helping the market scale </a:t>
            </a:r>
            <a:endParaRPr lang="en-US" dirty="0"/>
          </a:p>
        </p:txBody>
      </p:sp>
      <p:sp>
        <p:nvSpPr>
          <p:cNvPr id="4" name="Slide Number Placeholder 3"/>
          <p:cNvSpPr>
            <a:spLocks noGrp="1"/>
          </p:cNvSpPr>
          <p:nvPr>
            <p:ph type="sldNum" sz="quarter" idx="5"/>
          </p:nvPr>
        </p:nvSpPr>
        <p:spPr/>
        <p:txBody>
          <a:bodyPr/>
          <a:lstStyle/>
          <a:p>
            <a:fld id="{8F138949-D299-47FB-85F2-DD3F4A674C81}" type="slidenum">
              <a:rPr lang="en-US" smtClean="0"/>
              <a:t>14</a:t>
            </a:fld>
            <a:endParaRPr lang="en-US"/>
          </a:p>
        </p:txBody>
      </p:sp>
    </p:spTree>
    <p:extLst>
      <p:ext uri="{BB962C8B-B14F-4D97-AF65-F5344CB8AC3E}">
        <p14:creationId xmlns:p14="http://schemas.microsoft.com/office/powerpoint/2010/main" val="2642772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is based on 157 issuances with publicly-available ex-post reporting on environmental impacts. </a:t>
            </a:r>
            <a:r>
              <a:rPr lang="en-US" sz="1200" b="0" i="0" u="none" strike="noStrike" kern="1200" baseline="0" dirty="0">
                <a:solidFill>
                  <a:schemeClr val="tx1"/>
                </a:solidFill>
                <a:latin typeface="+mn-lt"/>
                <a:ea typeface="+mn-ea"/>
                <a:cs typeface="+mn-cs"/>
              </a:rPr>
              <a:t>column on the far right indicates the percentage of impact reported that has been also been confirmed, or verified by a third party. </a:t>
            </a:r>
          </a:p>
          <a:p>
            <a:r>
              <a:rPr lang="en-US" sz="1200" b="0" i="0" u="none" strike="noStrike" kern="1200" baseline="0" dirty="0">
                <a:solidFill>
                  <a:schemeClr val="tx1"/>
                </a:solidFill>
                <a:latin typeface="+mn-lt"/>
                <a:ea typeface="+mn-ea"/>
                <a:cs typeface="+mn-cs"/>
              </a:rPr>
              <a:t>Overall, issuers have collectively reported 52.6 million tons of CO2 avoided annually, and the deployment of more than 11 GW of clean energy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there is high uncertainty around some of these figures as they are based on issuers' own reporting and only a portion have been subject to external review. </a:t>
            </a:r>
            <a:endParaRPr lang="en-US" dirty="0"/>
          </a:p>
          <a:p>
            <a:endParaRPr lang="en-US" sz="1200" dirty="0"/>
          </a:p>
          <a:p>
            <a:r>
              <a:rPr lang="en-US" sz="1200" dirty="0"/>
              <a:t>The full scope of environmental impacts remains unknown, due to lack of reporting in the market</a:t>
            </a:r>
          </a:p>
        </p:txBody>
      </p:sp>
      <p:sp>
        <p:nvSpPr>
          <p:cNvPr id="4" name="Slide Number Placeholder 3"/>
          <p:cNvSpPr>
            <a:spLocks noGrp="1"/>
          </p:cNvSpPr>
          <p:nvPr>
            <p:ph type="sldNum" sz="quarter" idx="5"/>
          </p:nvPr>
        </p:nvSpPr>
        <p:spPr/>
        <p:txBody>
          <a:bodyPr/>
          <a:lstStyle/>
          <a:p>
            <a:fld id="{8F138949-D299-47FB-85F2-DD3F4A674C81}" type="slidenum">
              <a:rPr lang="en-US" smtClean="0"/>
              <a:t>15</a:t>
            </a:fld>
            <a:endParaRPr lang="en-US"/>
          </a:p>
        </p:txBody>
      </p:sp>
    </p:spTree>
    <p:extLst>
      <p:ext uri="{BB962C8B-B14F-4D97-AF65-F5344CB8AC3E}">
        <p14:creationId xmlns:p14="http://schemas.microsoft.com/office/powerpoint/2010/main" val="1856227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highlight>
                  <a:srgbClr val="FFFF00"/>
                </a:highlight>
              </a:rPr>
              <a:t>**** IIGF’s unlabeled database did not include financial bonds ***</a:t>
            </a:r>
          </a:p>
          <a:p>
            <a:endParaRPr lang="en-US" sz="2000" dirty="0"/>
          </a:p>
          <a:p>
            <a:r>
              <a:rPr lang="en-US" sz="2000" dirty="0"/>
              <a:t>~68% of unlabeled green bonds’ issuance is allocated specifically to ‘green.’</a:t>
            </a:r>
          </a:p>
          <a:p>
            <a:endParaRPr lang="en-US" sz="2000" dirty="0"/>
          </a:p>
          <a:p>
            <a:r>
              <a:rPr lang="en-US" sz="2000" b="1" dirty="0"/>
              <a:t>Focus on a few new issuers as examples. </a:t>
            </a:r>
            <a:r>
              <a:rPr lang="en-US" sz="1200" b="0" i="0" u="none" strike="noStrike" kern="1200" baseline="0" dirty="0">
                <a:solidFill>
                  <a:schemeClr val="tx1"/>
                </a:solidFill>
                <a:latin typeface="+mn-lt"/>
                <a:ea typeface="+mn-ea"/>
                <a:cs typeface="+mn-cs"/>
              </a:rPr>
              <a:t>subsidiaries of all top five power producers in China23 as well as the “new energy” subsidiaries of other large energy companies. Their participation is critical, as they collectively represent 26% of China’s total coal capacity.</a:t>
            </a:r>
          </a:p>
          <a:p>
            <a:r>
              <a:rPr lang="en-US" sz="1200" b="0" i="0" u="none" strike="noStrike" kern="1200" baseline="0" dirty="0">
                <a:solidFill>
                  <a:schemeClr val="tx1"/>
                </a:solidFill>
                <a:latin typeface="+mn-lt"/>
                <a:ea typeface="+mn-ea"/>
                <a:cs typeface="+mn-cs"/>
              </a:rPr>
              <a:t>In particular, the entry of green financial bonds is a particular success story—previously, there were no </a:t>
            </a:r>
            <a:r>
              <a:rPr lang="en-US" sz="1200" b="0" i="0" u="none" strike="noStrike" kern="1200" baseline="0" dirty="0" err="1">
                <a:solidFill>
                  <a:schemeClr val="tx1"/>
                </a:solidFill>
                <a:latin typeface="+mn-lt"/>
                <a:ea typeface="+mn-ea"/>
                <a:cs typeface="+mn-cs"/>
              </a:rPr>
              <a:t>unlabelled</a:t>
            </a:r>
            <a:r>
              <a:rPr lang="en-US" sz="1200" b="0" i="0" u="none" strike="noStrike" kern="1200" baseline="0" dirty="0">
                <a:solidFill>
                  <a:schemeClr val="tx1"/>
                </a:solidFill>
                <a:latin typeface="+mn-lt"/>
                <a:ea typeface="+mn-ea"/>
                <a:cs typeface="+mn-cs"/>
              </a:rPr>
              <a:t> green financial bonds. This means banks have actively started the process of identifying eligible green projects in their portfolio, as well as seeking new green opportunities for investment. </a:t>
            </a:r>
            <a:endParaRPr lang="en-US" sz="2000" b="1" dirty="0"/>
          </a:p>
          <a:p>
            <a:endParaRPr lang="en-US" sz="2000" dirty="0"/>
          </a:p>
          <a:p>
            <a:r>
              <a:rPr lang="en-US" sz="2000" dirty="0"/>
              <a:t>Questions:</a:t>
            </a:r>
          </a:p>
          <a:p>
            <a:pPr lvl="1"/>
            <a:r>
              <a:rPr lang="en-US" sz="1600" dirty="0"/>
              <a:t>What are the actual incentives for issuers to label their bonds green? </a:t>
            </a:r>
          </a:p>
          <a:p>
            <a:pPr lvl="1"/>
            <a:endParaRPr lang="en-US" sz="1600" dirty="0"/>
          </a:p>
          <a:p>
            <a:pPr lvl="1"/>
            <a:endParaRPr lang="en-US" sz="1600" dirty="0"/>
          </a:p>
          <a:p>
            <a:pPr lvl="1"/>
            <a:r>
              <a:rPr lang="en-US" sz="1600" dirty="0"/>
              <a:t>Is there investor demand for green bonds in China?</a:t>
            </a:r>
            <a:endParaRPr lang="en-US" dirty="0"/>
          </a:p>
        </p:txBody>
      </p:sp>
      <p:sp>
        <p:nvSpPr>
          <p:cNvPr id="4" name="Slide Number Placeholder 3"/>
          <p:cNvSpPr>
            <a:spLocks noGrp="1"/>
          </p:cNvSpPr>
          <p:nvPr>
            <p:ph type="sldNum" sz="quarter" idx="5"/>
          </p:nvPr>
        </p:nvSpPr>
        <p:spPr/>
        <p:txBody>
          <a:bodyPr/>
          <a:lstStyle/>
          <a:p>
            <a:fld id="{8F138949-D299-47FB-85F2-DD3F4A674C81}" type="slidenum">
              <a:rPr lang="en-US" smtClean="0"/>
              <a:t>16</a:t>
            </a:fld>
            <a:endParaRPr lang="en-US"/>
          </a:p>
        </p:txBody>
      </p:sp>
    </p:spTree>
    <p:extLst>
      <p:ext uri="{BB962C8B-B14F-4D97-AF65-F5344CB8AC3E}">
        <p14:creationId xmlns:p14="http://schemas.microsoft.com/office/powerpoint/2010/main" val="3560474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600" b="1" dirty="0"/>
              <a:t>Increase data and reporting quality</a:t>
            </a:r>
            <a:r>
              <a:rPr lang="en-US" sz="2600" dirty="0"/>
              <a:t>. Major data gaps still exist in the market:</a:t>
            </a:r>
          </a:p>
          <a:p>
            <a:pPr lvl="1"/>
            <a:r>
              <a:rPr lang="en-US" sz="2600" dirty="0"/>
              <a:t>Improve reporting on use of proceeds</a:t>
            </a:r>
          </a:p>
          <a:p>
            <a:pPr lvl="1"/>
            <a:r>
              <a:rPr lang="en-US" sz="2600" dirty="0"/>
              <a:t>Require ex-post reporting</a:t>
            </a:r>
          </a:p>
          <a:p>
            <a:pPr lvl="1"/>
            <a:r>
              <a:rPr lang="en-US" sz="2600" dirty="0"/>
              <a:t>Require environmental impact reporting</a:t>
            </a:r>
          </a:p>
          <a:p>
            <a:pPr lvl="1"/>
            <a:r>
              <a:rPr lang="en-US" sz="2600" dirty="0"/>
              <a:t>Establish a central platform for collecting data and reporting and improve data quality and availability.</a:t>
            </a:r>
          </a:p>
          <a:p>
            <a:endParaRPr lang="en-US" dirty="0"/>
          </a:p>
          <a:p>
            <a:endParaRPr lang="en-US" dirty="0"/>
          </a:p>
          <a:p>
            <a:r>
              <a:rPr lang="en-US" dirty="0"/>
              <a:t>MRV Recommendations: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kern="1200" dirty="0">
                <a:solidFill>
                  <a:schemeClr val="tx1"/>
                </a:solidFill>
                <a:effectLst/>
                <a:latin typeface="+mn-lt"/>
                <a:ea typeface="+mn-ea"/>
                <a:cs typeface="+mn-cs"/>
              </a:rPr>
              <a:t>Require mandatory environmental impact monitoring/reporting and external and independent verification, both pre-issuance and post-issuance, for green bond issuers.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kern="1200" dirty="0">
                <a:solidFill>
                  <a:schemeClr val="tx1"/>
                </a:solidFill>
                <a:effectLst/>
                <a:latin typeface="+mn-lt"/>
                <a:ea typeface="+mn-ea"/>
                <a:cs typeface="+mn-cs"/>
              </a:rPr>
              <a:t>Establish a standard template for detailed post-issuance reporting on use of proceeds and environmental impacts.</a:t>
            </a: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kern="1200" dirty="0">
                <a:solidFill>
                  <a:schemeClr val="tx1"/>
                </a:solidFill>
                <a:effectLst/>
                <a:latin typeface="+mn-lt"/>
                <a:ea typeface="+mn-ea"/>
                <a:cs typeface="+mn-cs"/>
              </a:rPr>
              <a:t>Fully implement an official accreditation model for green bond label verification through the Green Bonds Standard Committee.</a:t>
            </a: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kern="1200" dirty="0">
                <a:solidFill>
                  <a:schemeClr val="tx1"/>
                </a:solidFill>
                <a:effectLst/>
                <a:latin typeface="+mn-lt"/>
                <a:ea typeface="+mn-ea"/>
                <a:cs typeface="+mn-cs"/>
              </a:rPr>
              <a:t>Establish a central platform to share data publicly and increase access to issuance reporting.</a:t>
            </a:r>
            <a:r>
              <a:rPr lang="en-US" sz="1200" kern="120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kern="1200" dirty="0">
                <a:solidFill>
                  <a:schemeClr val="tx1"/>
                </a:solidFill>
                <a:effectLst/>
                <a:latin typeface="+mn-lt"/>
                <a:ea typeface="+mn-ea"/>
                <a:cs typeface="+mn-cs"/>
              </a:rPr>
              <a:t>Harmonize standards and procedures across regulatory bodies</a:t>
            </a: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F138949-D299-47FB-85F2-DD3F4A674C81}" type="slidenum">
              <a:rPr lang="en-US" smtClean="0"/>
              <a:t>19</a:t>
            </a:fld>
            <a:endParaRPr lang="en-US"/>
          </a:p>
        </p:txBody>
      </p:sp>
    </p:spTree>
    <p:extLst>
      <p:ext uri="{BB962C8B-B14F-4D97-AF65-F5344CB8AC3E}">
        <p14:creationId xmlns:p14="http://schemas.microsoft.com/office/powerpoint/2010/main" val="4015371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End slide with contact &amp; websites</a:t>
            </a:r>
          </a:p>
          <a:p>
            <a:endParaRPr lang="en-US" dirty="0"/>
          </a:p>
        </p:txBody>
      </p:sp>
      <p:sp>
        <p:nvSpPr>
          <p:cNvPr id="4" name="Slide Number Placeholder 3"/>
          <p:cNvSpPr>
            <a:spLocks noGrp="1"/>
          </p:cNvSpPr>
          <p:nvPr>
            <p:ph type="sldNum" sz="quarter" idx="5"/>
          </p:nvPr>
        </p:nvSpPr>
        <p:spPr/>
        <p:txBody>
          <a:bodyPr/>
          <a:lstStyle/>
          <a:p>
            <a:fld id="{B44C6EDD-D0F5-E24E-B76A-BC31EBA501C1}" type="slidenum">
              <a:rPr lang="en-US" smtClean="0"/>
              <a:t>21</a:t>
            </a:fld>
            <a:endParaRPr lang="en-US"/>
          </a:p>
        </p:txBody>
      </p:sp>
    </p:spTree>
    <p:extLst>
      <p:ext uri="{BB962C8B-B14F-4D97-AF65-F5344CB8AC3E}">
        <p14:creationId xmlns:p14="http://schemas.microsoft.com/office/powerpoint/2010/main" val="3312998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China has made great strides towards greening its financial system in recent years.</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 is a broad shift towards sustainable investment supported by a high level of political buy-in. This is most notably demonstrated by the State Council’s commitment to construct an “Ecological Civilization,” a concept first introduced in 2007 and increasingly emphasized in China’s subsequent Five-Year Plans. Under this framework, various ‘greening’ strategies and principles have been adopted by Ministries and other governmental bodies.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development of the Chinese green bond market is an important part of this ambition.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estimated that China will need to mobilize between 400-600bn per year in order to meets it goals under the Paris Agreement. </a:t>
            </a:r>
          </a:p>
        </p:txBody>
      </p:sp>
      <p:sp>
        <p:nvSpPr>
          <p:cNvPr id="4" name="Slide Number Placeholder 3"/>
          <p:cNvSpPr>
            <a:spLocks noGrp="1"/>
          </p:cNvSpPr>
          <p:nvPr>
            <p:ph type="sldNum" sz="quarter" idx="5"/>
          </p:nvPr>
        </p:nvSpPr>
        <p:spPr/>
        <p:txBody>
          <a:bodyPr/>
          <a:lstStyle/>
          <a:p>
            <a:fld id="{8F138949-D299-47FB-85F2-DD3F4A674C81}" type="slidenum">
              <a:rPr lang="en-US" smtClean="0"/>
              <a:t>4</a:t>
            </a:fld>
            <a:endParaRPr lang="en-US"/>
          </a:p>
        </p:txBody>
      </p:sp>
    </p:spTree>
    <p:extLst>
      <p:ext uri="{BB962C8B-B14F-4D97-AF65-F5344CB8AC3E}">
        <p14:creationId xmlns:p14="http://schemas.microsoft.com/office/powerpoint/2010/main" val="1720632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analysis shows the Chinese domestic green bond market has grown to USD 120 billion, quadrupling in size over four years. Including offshore issuances, China’s green bond market is currently the second largest in the world, representing 12% of the global issuances with USD 34.83 billion issued in 2019.</a:t>
            </a:r>
            <a:r>
              <a:rPr lang="en-US" dirty="0">
                <a:effectLst/>
              </a:rPr>
              <a:t> </a:t>
            </a:r>
          </a:p>
          <a:p>
            <a:endParaRPr lang="en-US" dirty="0">
              <a:effectLst/>
            </a:endParaRPr>
          </a:p>
          <a:p>
            <a:r>
              <a:rPr lang="en-US" dirty="0">
                <a:effectLst/>
              </a:rPr>
              <a:t>These trends show progress before the COVID-19 pandemic. According to </a:t>
            </a:r>
            <a:r>
              <a:rPr lang="en-US" dirty="0" err="1">
                <a:effectLst/>
              </a:rPr>
              <a:t>Dealogic</a:t>
            </a:r>
            <a:r>
              <a:rPr lang="en-US" dirty="0">
                <a:effectLst/>
              </a:rPr>
              <a:t> we know that the market has slowed </a:t>
            </a:r>
            <a:r>
              <a:rPr lang="en-US" dirty="0" err="1">
                <a:effectLst/>
              </a:rPr>
              <a:t>signficiantly</a:t>
            </a:r>
            <a:r>
              <a:rPr lang="en-US" dirty="0">
                <a:effectLst/>
              </a:rPr>
              <a:t> this year.. As of late May just $3.8bn had been issued via 23 deals. </a:t>
            </a:r>
            <a:endParaRPr lang="en-US" dirty="0"/>
          </a:p>
        </p:txBody>
      </p:sp>
      <p:sp>
        <p:nvSpPr>
          <p:cNvPr id="4" name="Slide Number Placeholder 3"/>
          <p:cNvSpPr>
            <a:spLocks noGrp="1"/>
          </p:cNvSpPr>
          <p:nvPr>
            <p:ph type="sldNum" sz="quarter" idx="5"/>
          </p:nvPr>
        </p:nvSpPr>
        <p:spPr/>
        <p:txBody>
          <a:bodyPr/>
          <a:lstStyle/>
          <a:p>
            <a:fld id="{8F138949-D299-47FB-85F2-DD3F4A674C81}" type="slidenum">
              <a:rPr lang="en-US" smtClean="0"/>
              <a:t>6</a:t>
            </a:fld>
            <a:endParaRPr lang="en-US"/>
          </a:p>
        </p:txBody>
      </p:sp>
    </p:spTree>
    <p:extLst>
      <p:ext uri="{BB962C8B-B14F-4D97-AF65-F5344CB8AC3E}">
        <p14:creationId xmlns:p14="http://schemas.microsoft.com/office/powerpoint/2010/main" val="2414233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[Explain the layout of figure]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graph shows how finance flows in the market. Commercial banks have the largest role and issue financial bonds whose proceeds are rea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 the green bonds issued in China from 2016 to April 2019, clean transportation and clean energy received the largest share of proceeds with USD 17 billion and USD 16 billion respectively.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Almost a third of total proceeds, USD 31 billion, were unspecified or pending allocation. Bonds issued primarily by banks make up the largest share of unspecified bonds; largely because financial institutions are intermediaries and provide capital to end-users who may not have been identified or may not have allocated the funds prior to issuance.  </a:t>
            </a:r>
          </a:p>
          <a:p>
            <a:endParaRPr lang="en-US" dirty="0"/>
          </a:p>
        </p:txBody>
      </p:sp>
      <p:sp>
        <p:nvSpPr>
          <p:cNvPr id="4" name="Slide Number Placeholder 3"/>
          <p:cNvSpPr>
            <a:spLocks noGrp="1"/>
          </p:cNvSpPr>
          <p:nvPr>
            <p:ph type="sldNum" sz="quarter" idx="5"/>
          </p:nvPr>
        </p:nvSpPr>
        <p:spPr/>
        <p:txBody>
          <a:bodyPr/>
          <a:lstStyle/>
          <a:p>
            <a:fld id="{8F138949-D299-47FB-85F2-DD3F4A674C81}" type="slidenum">
              <a:rPr lang="en-US" smtClean="0"/>
              <a:t>7</a:t>
            </a:fld>
            <a:endParaRPr lang="en-US"/>
          </a:p>
        </p:txBody>
      </p:sp>
    </p:spTree>
    <p:extLst>
      <p:ext uri="{BB962C8B-B14F-4D97-AF65-F5344CB8AC3E}">
        <p14:creationId xmlns:p14="http://schemas.microsoft.com/office/powerpoint/2010/main" val="3572745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China Three Gorges Corporation accounted for the largest share of issuance, with financing from bonds issued over three years (as much as USD 1.9 billion) going towards construction of the 10,200 MW </a:t>
            </a:r>
            <a:r>
              <a:rPr lang="en-US" sz="1200" kern="1200" dirty="0" err="1">
                <a:solidFill>
                  <a:schemeClr val="tx1"/>
                </a:solidFill>
                <a:effectLst/>
                <a:latin typeface="+mn-lt"/>
                <a:ea typeface="+mn-ea"/>
                <a:cs typeface="+mn-cs"/>
              </a:rPr>
              <a:t>Wudongde</a:t>
            </a:r>
            <a:r>
              <a:rPr lang="en-US" sz="1200" kern="1200" dirty="0">
                <a:solidFill>
                  <a:schemeClr val="tx1"/>
                </a:solidFill>
                <a:effectLst/>
                <a:latin typeface="+mn-lt"/>
                <a:ea typeface="+mn-ea"/>
                <a:cs typeface="+mn-cs"/>
              </a:rPr>
              <a:t> Hydropower station. Other hydropower projects listed in the China Three Gorges’ green bond frameworks were large-scale as well, including the </a:t>
            </a:r>
            <a:r>
              <a:rPr lang="en-US" sz="1200" kern="1200" dirty="0" err="1">
                <a:solidFill>
                  <a:schemeClr val="tx1"/>
                </a:solidFill>
                <a:effectLst/>
                <a:latin typeface="+mn-lt"/>
                <a:ea typeface="+mn-ea"/>
                <a:cs typeface="+mn-cs"/>
              </a:rPr>
              <a:t>Baihetan</a:t>
            </a:r>
            <a:r>
              <a:rPr lang="en-US" sz="1200" kern="1200" dirty="0">
                <a:solidFill>
                  <a:schemeClr val="tx1"/>
                </a:solidFill>
                <a:effectLst/>
                <a:latin typeface="+mn-lt"/>
                <a:ea typeface="+mn-ea"/>
                <a:cs typeface="+mn-cs"/>
              </a:rPr>
              <a:t> Hydropower Station (15,200 MW), </a:t>
            </a:r>
            <a:r>
              <a:rPr lang="en-US" sz="1200" kern="1200" dirty="0" err="1">
                <a:solidFill>
                  <a:schemeClr val="tx1"/>
                </a:solidFill>
                <a:effectLst/>
                <a:latin typeface="+mn-lt"/>
                <a:ea typeface="+mn-ea"/>
                <a:cs typeface="+mn-cs"/>
              </a:rPr>
              <a:t>Xiluodu</a:t>
            </a:r>
            <a:r>
              <a:rPr lang="en-US" sz="1200" kern="1200" dirty="0">
                <a:solidFill>
                  <a:schemeClr val="tx1"/>
                </a:solidFill>
                <a:effectLst/>
                <a:latin typeface="+mn-lt"/>
                <a:ea typeface="+mn-ea"/>
                <a:cs typeface="+mn-cs"/>
              </a:rPr>
              <a:t> Hydropower station (13,860 MW) and </a:t>
            </a:r>
            <a:r>
              <a:rPr lang="en-US" sz="1200" kern="1200" dirty="0" err="1">
                <a:solidFill>
                  <a:schemeClr val="tx1"/>
                </a:solidFill>
                <a:effectLst/>
                <a:latin typeface="+mn-lt"/>
                <a:ea typeface="+mn-ea"/>
                <a:cs typeface="+mn-cs"/>
              </a:rPr>
              <a:t>Xiangjiaba</a:t>
            </a:r>
            <a:r>
              <a:rPr lang="en-US" sz="1200" kern="1200" dirty="0">
                <a:solidFill>
                  <a:schemeClr val="tx1"/>
                </a:solidFill>
                <a:effectLst/>
                <a:latin typeface="+mn-lt"/>
                <a:ea typeface="+mn-ea"/>
                <a:cs typeface="+mn-cs"/>
              </a:rPr>
              <a:t> station (6448 MW).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Coal-related activities are featured in three different categories of the catalogue.</a:t>
            </a:r>
            <a:r>
              <a:rPr lang="en-US" sz="1200" kern="1200" dirty="0">
                <a:solidFill>
                  <a:schemeClr val="tx1"/>
                </a:solidFill>
                <a:effectLst/>
                <a:latin typeface="+mn-lt"/>
                <a:ea typeface="+mn-ea"/>
                <a:cs typeface="+mn-cs"/>
              </a:rPr>
              <a:t> “Clean utilization of coal” is endorsed in the Pollution Prevention and Control category to which USD 380 million was allocated by five issuers. This category allows funds to be used for the construction and operation of facilities for coal washing and processing, as well as the adoption of technologies for pollution treatment of coal.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Coal-related activities are also included in the catalogue’s Energy Saving category and Resource Conservation category.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Coal-fired generation units are eligible for green bond proceeds as long as it utilizes ultra-supercritical or supercritical Combined Heat and Power (CHP) generator units that are no less than 300MW capacity. Coal mining and washing is eligible for green bond proceeds if they’re related to improving resource efficiency and utilization of tailings.</a:t>
            </a:r>
          </a:p>
          <a:p>
            <a:endParaRPr lang="en-US" dirty="0"/>
          </a:p>
          <a:p>
            <a:r>
              <a:rPr lang="en-US" dirty="0"/>
              <a:t>Coal has been a very contentious issue for international investors. In the new version of the green project catalogue, the PBOC is proposing removing clean coal projects from the catalogue. </a:t>
            </a:r>
          </a:p>
        </p:txBody>
      </p:sp>
      <p:sp>
        <p:nvSpPr>
          <p:cNvPr id="4" name="Slide Number Placeholder 3"/>
          <p:cNvSpPr>
            <a:spLocks noGrp="1"/>
          </p:cNvSpPr>
          <p:nvPr>
            <p:ph type="sldNum" sz="quarter" idx="5"/>
          </p:nvPr>
        </p:nvSpPr>
        <p:spPr/>
        <p:txBody>
          <a:bodyPr/>
          <a:lstStyle/>
          <a:p>
            <a:fld id="{8F138949-D299-47FB-85F2-DD3F4A674C81}" type="slidenum">
              <a:rPr lang="en-US" smtClean="0"/>
              <a:t>8</a:t>
            </a:fld>
            <a:endParaRPr lang="en-US"/>
          </a:p>
        </p:txBody>
      </p:sp>
    </p:spTree>
    <p:extLst>
      <p:ext uri="{BB962C8B-B14F-4D97-AF65-F5344CB8AC3E}">
        <p14:creationId xmlns:p14="http://schemas.microsoft.com/office/powerpoint/2010/main" val="1631273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Regulatory oversight is distributed amongst authorities according to the bond type. Each regulator provides its own guidelines for green bond issuance. The two largest  bond categories, financial bonds and corporate bonds, are regulated by the </a:t>
            </a:r>
            <a:r>
              <a:rPr lang="en-US" sz="1200" kern="1200" dirty="0" err="1">
                <a:solidFill>
                  <a:schemeClr val="tx1"/>
                </a:solidFill>
                <a:effectLst/>
                <a:latin typeface="+mn-lt"/>
                <a:ea typeface="+mn-ea"/>
                <a:cs typeface="+mn-cs"/>
              </a:rPr>
              <a:t>PBoC</a:t>
            </a:r>
            <a:r>
              <a:rPr lang="en-US" sz="1200" kern="1200" dirty="0">
                <a:solidFill>
                  <a:schemeClr val="tx1"/>
                </a:solidFill>
                <a:effectLst/>
                <a:latin typeface="+mn-lt"/>
                <a:ea typeface="+mn-ea"/>
                <a:cs typeface="+mn-cs"/>
              </a:rPr>
              <a:t> and CSRC, respectively. The third largest category of bonds, enterprise bonds, are regulated by the NDRC. </a:t>
            </a:r>
          </a:p>
          <a:p>
            <a:endParaRPr lang="en-US" sz="1200" kern="1200" dirty="0">
              <a:solidFill>
                <a:schemeClr val="tx1"/>
              </a:solidFill>
              <a:effectLst/>
              <a:latin typeface="+mn-lt"/>
              <a:ea typeface="+mn-ea"/>
              <a:cs typeface="+mn-cs"/>
            </a:endParaRPr>
          </a:p>
          <a:p>
            <a:r>
              <a:rPr lang="en-US" sz="2000" dirty="0"/>
              <a:t>This leads to inconsistent standards, and differences in reporting requirements. This proved a significant issue for us as we collected data for green bonds.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8F138949-D299-47FB-85F2-DD3F4A674C81}" type="slidenum">
              <a:rPr lang="en-US" smtClean="0"/>
              <a:t>10</a:t>
            </a:fld>
            <a:endParaRPr lang="en-US"/>
          </a:p>
        </p:txBody>
      </p:sp>
    </p:spTree>
    <p:extLst>
      <p:ext uri="{BB962C8B-B14F-4D97-AF65-F5344CB8AC3E}">
        <p14:creationId xmlns:p14="http://schemas.microsoft.com/office/powerpoint/2010/main" val="3904690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shows the differences in regulation and MRV requirements for different types of bonds subject to different regulators. Key </a:t>
            </a:r>
            <a:r>
              <a:rPr lang="en-US" sz="1200" kern="1200" dirty="0" err="1">
                <a:solidFill>
                  <a:schemeClr val="tx1"/>
                </a:solidFill>
                <a:effectLst/>
                <a:latin typeface="+mn-lt"/>
                <a:ea typeface="+mn-ea"/>
                <a:cs typeface="+mn-cs"/>
              </a:rPr>
              <a:t>takaway</a:t>
            </a:r>
            <a:r>
              <a:rPr lang="en-US" sz="1200" kern="1200" dirty="0">
                <a:solidFill>
                  <a:schemeClr val="tx1"/>
                </a:solidFill>
                <a:effectLst/>
                <a:latin typeface="+mn-lt"/>
                <a:ea typeface="+mn-ea"/>
                <a:cs typeface="+mn-cs"/>
              </a:rPr>
              <a:t> here is the different regulators and requirements for each bond type. For example: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National Development and Reform Commission (NDRC), which regulates enterprise bonds, has no requirement for issuers to report on use of proceeds and environmental impacts.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People’s Bank of China (</a:t>
            </a:r>
            <a:r>
              <a:rPr lang="en-US" sz="1200" kern="1200" dirty="0" err="1">
                <a:solidFill>
                  <a:schemeClr val="tx1"/>
                </a:solidFill>
                <a:effectLst/>
                <a:latin typeface="+mn-lt"/>
                <a:ea typeface="+mn-ea"/>
                <a:cs typeface="+mn-cs"/>
              </a:rPr>
              <a:t>PBoC</a:t>
            </a:r>
            <a:r>
              <a:rPr lang="en-US" sz="1200" kern="1200" dirty="0">
                <a:solidFill>
                  <a:schemeClr val="tx1"/>
                </a:solidFill>
                <a:effectLst/>
                <a:latin typeface="+mn-lt"/>
                <a:ea typeface="+mn-ea"/>
                <a:cs typeface="+mn-cs"/>
              </a:rPr>
              <a:t>) requires financial green bond issuers to report quarterly, whereas other regulators require reporting on an annual or biannual basis.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regulators encourage third-party verification for pre-issuance and post-issuance of bonds, while the NDRC has no verification requirement. </a:t>
            </a:r>
            <a:endParaRPr lang="en-US" dirty="0"/>
          </a:p>
        </p:txBody>
      </p:sp>
      <p:sp>
        <p:nvSpPr>
          <p:cNvPr id="4" name="Slide Number Placeholder 3"/>
          <p:cNvSpPr>
            <a:spLocks noGrp="1"/>
          </p:cNvSpPr>
          <p:nvPr>
            <p:ph type="sldNum" sz="quarter" idx="5"/>
          </p:nvPr>
        </p:nvSpPr>
        <p:spPr/>
        <p:txBody>
          <a:bodyPr/>
          <a:lstStyle/>
          <a:p>
            <a:fld id="{8F138949-D299-47FB-85F2-DD3F4A674C81}" type="slidenum">
              <a:rPr lang="en-US" smtClean="0"/>
              <a:t>11</a:t>
            </a:fld>
            <a:endParaRPr lang="en-US"/>
          </a:p>
        </p:txBody>
      </p:sp>
    </p:spTree>
    <p:extLst>
      <p:ext uri="{BB962C8B-B14F-4D97-AF65-F5344CB8AC3E}">
        <p14:creationId xmlns:p14="http://schemas.microsoft.com/office/powerpoint/2010/main" val="1691738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Naturally, this leads to differences in the quality of data and ability to carry out MRV. We assigned a point system for 5 criteria scoring them low, medium and high.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Financial bonds </a:t>
            </a:r>
            <a:r>
              <a:rPr lang="en-US" sz="1200" dirty="0"/>
              <a:t>had highest quality of reporting; </a:t>
            </a:r>
            <a:r>
              <a:rPr lang="en-US" sz="1200" b="1" dirty="0"/>
              <a:t>enterprise bonds </a:t>
            </a:r>
            <a:r>
              <a:rPr lang="en-US" sz="1200" dirty="0"/>
              <a:t>had the lowest. </a:t>
            </a:r>
            <a:r>
              <a:rPr lang="en-US" sz="1200" b="1" dirty="0"/>
              <a:t>Offshore bonds </a:t>
            </a:r>
            <a:r>
              <a:rPr lang="en-US" sz="1200" dirty="0"/>
              <a:t>scored considerably higher than onshore bonds.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Nineteen percent of issuances did not provide evidence of obtaining external verification of green bond frameworks or reporting, at either pre- or post-issuance stages.</a:t>
            </a:r>
          </a:p>
          <a:p>
            <a:endParaRPr lang="en-US" dirty="0"/>
          </a:p>
        </p:txBody>
      </p:sp>
      <p:sp>
        <p:nvSpPr>
          <p:cNvPr id="4" name="Slide Number Placeholder 3"/>
          <p:cNvSpPr>
            <a:spLocks noGrp="1"/>
          </p:cNvSpPr>
          <p:nvPr>
            <p:ph type="sldNum" sz="quarter" idx="5"/>
          </p:nvPr>
        </p:nvSpPr>
        <p:spPr/>
        <p:txBody>
          <a:bodyPr/>
          <a:lstStyle/>
          <a:p>
            <a:fld id="{8F138949-D299-47FB-85F2-DD3F4A674C81}" type="slidenum">
              <a:rPr lang="en-US" smtClean="0"/>
              <a:t>12</a:t>
            </a:fld>
            <a:endParaRPr lang="en-US"/>
          </a:p>
        </p:txBody>
      </p:sp>
    </p:spTree>
    <p:extLst>
      <p:ext uri="{BB962C8B-B14F-4D97-AF65-F5344CB8AC3E}">
        <p14:creationId xmlns:p14="http://schemas.microsoft.com/office/powerpoint/2010/main" val="426326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Clean Coal will be eliminated? </a:t>
            </a:r>
          </a:p>
          <a:p>
            <a:endParaRPr lang="en-US" dirty="0"/>
          </a:p>
          <a:p>
            <a:r>
              <a:rPr lang="en-US" dirty="0"/>
              <a:t>Internal discussion is ongoing. </a:t>
            </a:r>
          </a:p>
          <a:p>
            <a:r>
              <a:rPr lang="en-US" dirty="0"/>
              <a:t>“Efficient utilization of resources” is a key part of </a:t>
            </a:r>
          </a:p>
        </p:txBody>
      </p:sp>
      <p:sp>
        <p:nvSpPr>
          <p:cNvPr id="4" name="Slide Number Placeholder 3"/>
          <p:cNvSpPr>
            <a:spLocks noGrp="1"/>
          </p:cNvSpPr>
          <p:nvPr>
            <p:ph type="sldNum" sz="quarter" idx="5"/>
          </p:nvPr>
        </p:nvSpPr>
        <p:spPr/>
        <p:txBody>
          <a:bodyPr/>
          <a:lstStyle/>
          <a:p>
            <a:fld id="{8F138949-D299-47FB-85F2-DD3F4A674C81}" type="slidenum">
              <a:rPr lang="en-US" smtClean="0"/>
              <a:t>13</a:t>
            </a:fld>
            <a:endParaRPr lang="en-US"/>
          </a:p>
        </p:txBody>
      </p:sp>
    </p:spTree>
    <p:extLst>
      <p:ext uri="{BB962C8B-B14F-4D97-AF65-F5344CB8AC3E}">
        <p14:creationId xmlns:p14="http://schemas.microsoft.com/office/powerpoint/2010/main" val="15681828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15.webp"/><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CF9571-12ED-AE4D-A218-9B59A42A9E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21747" y="2184884"/>
            <a:ext cx="2548506" cy="1074859"/>
          </a:xfrm>
          <a:prstGeom prst="rect">
            <a:avLst/>
          </a:prstGeom>
        </p:spPr>
      </p:pic>
      <p:cxnSp>
        <p:nvCxnSpPr>
          <p:cNvPr id="9" name="Straight Connector 8">
            <a:extLst>
              <a:ext uri="{FF2B5EF4-FFF2-40B4-BE49-F238E27FC236}">
                <a16:creationId xmlns:a16="http://schemas.microsoft.com/office/drawing/2014/main" id="{262E9CC3-DA13-7F4D-ACD1-C729239A3CF4}"/>
              </a:ext>
            </a:extLst>
          </p:cNvPr>
          <p:cNvCxnSpPr>
            <a:cxnSpLocks/>
          </p:cNvCxnSpPr>
          <p:nvPr userDrawn="1"/>
        </p:nvCxnSpPr>
        <p:spPr>
          <a:xfrm>
            <a:off x="4782276" y="3437715"/>
            <a:ext cx="4918316" cy="0"/>
          </a:xfrm>
          <a:prstGeom prst="line">
            <a:avLst/>
          </a:prstGeom>
          <a:ln w="69850">
            <a:solidFill>
              <a:srgbClr val="B53C36"/>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B087BAB-E68C-574E-AAB4-DE0106B62BB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
            <a:ext cx="4415883" cy="6858001"/>
          </a:xfrm>
          <a:prstGeom prst="rect">
            <a:avLst/>
          </a:prstGeom>
          <a:ln>
            <a:noFill/>
          </a:ln>
        </p:spPr>
      </p:pic>
      <p:sp>
        <p:nvSpPr>
          <p:cNvPr id="15" name="Text Placeholder 14">
            <a:extLst>
              <a:ext uri="{FF2B5EF4-FFF2-40B4-BE49-F238E27FC236}">
                <a16:creationId xmlns:a16="http://schemas.microsoft.com/office/drawing/2014/main" id="{432E547A-92C4-F24C-A0DC-1626514C6F0C}"/>
              </a:ext>
            </a:extLst>
          </p:cNvPr>
          <p:cNvSpPr>
            <a:spLocks noGrp="1"/>
          </p:cNvSpPr>
          <p:nvPr>
            <p:ph type="body" sz="quarter" idx="10" hasCustomPrompt="1"/>
          </p:nvPr>
        </p:nvSpPr>
        <p:spPr>
          <a:xfrm>
            <a:off x="4827246" y="5104403"/>
            <a:ext cx="4711700" cy="1325564"/>
          </a:xfrm>
          <a:prstGeom prst="rect">
            <a:avLst/>
          </a:prstGeom>
        </p:spPr>
        <p:txBody>
          <a:bodyPr lIns="36000" tIns="72000"/>
          <a:lstStyle>
            <a:lvl1pPr marL="0" indent="0">
              <a:buNone/>
              <a:defRPr lang="en-US" sz="2800" b="0" i="0" kern="1200" dirty="0">
                <a:solidFill>
                  <a:srgbClr val="393A39"/>
                </a:solidFill>
                <a:latin typeface="+mn-lt"/>
                <a:ea typeface="+mn-ea"/>
                <a:cs typeface="Cronos Pro"/>
              </a:defRPr>
            </a:lvl1pPr>
          </a:lstStyle>
          <a:p>
            <a:pPr lvl="0"/>
            <a:r>
              <a:rPr lang="en-US" dirty="0"/>
              <a:t>Name</a:t>
            </a:r>
            <a:br>
              <a:rPr lang="en-US" dirty="0"/>
            </a:br>
            <a:r>
              <a:rPr lang="en-US" dirty="0"/>
              <a:t>Date</a:t>
            </a:r>
          </a:p>
        </p:txBody>
      </p:sp>
      <p:sp>
        <p:nvSpPr>
          <p:cNvPr id="2" name="Title 1">
            <a:extLst>
              <a:ext uri="{FF2B5EF4-FFF2-40B4-BE49-F238E27FC236}">
                <a16:creationId xmlns:a16="http://schemas.microsoft.com/office/drawing/2014/main" id="{1A2E8E3A-2E7F-41A8-ABE4-C668608941AE}"/>
              </a:ext>
            </a:extLst>
          </p:cNvPr>
          <p:cNvSpPr>
            <a:spLocks noGrp="1"/>
          </p:cNvSpPr>
          <p:nvPr>
            <p:ph type="title" hasCustomPrompt="1"/>
          </p:nvPr>
        </p:nvSpPr>
        <p:spPr>
          <a:xfrm>
            <a:off x="4827246" y="3615688"/>
            <a:ext cx="6310445" cy="1325563"/>
          </a:xfrm>
          <a:prstGeom prst="rect">
            <a:avLst/>
          </a:prstGeom>
        </p:spPr>
        <p:txBody>
          <a:bodyPr/>
          <a:lstStyle>
            <a:lvl1pPr marL="0" indent="0" algn="l" defTabSz="457200" rtl="0" eaLnBrk="1" latinLnBrk="0" hangingPunct="1">
              <a:spcBef>
                <a:spcPct val="0"/>
              </a:spcBef>
              <a:buNone/>
              <a:defRPr lang="en-IN" sz="3600" b="1" i="0" kern="1200" dirty="0">
                <a:solidFill>
                  <a:srgbClr val="C0504D"/>
                </a:solidFill>
                <a:latin typeface="+mj-lt"/>
                <a:ea typeface="+mj-ea"/>
                <a:cs typeface="Cronos Pro"/>
              </a:defRPr>
            </a:lvl1pPr>
          </a:lstStyle>
          <a:p>
            <a:r>
              <a:rPr lang="en-IN" dirty="0"/>
              <a:t>Title </a:t>
            </a:r>
          </a:p>
        </p:txBody>
      </p:sp>
      <p:pic>
        <p:nvPicPr>
          <p:cNvPr id="4" name="Picture 3" descr="A large body of water with a mountain in the background&#10;&#10;Description automatically generated">
            <a:extLst>
              <a:ext uri="{FF2B5EF4-FFF2-40B4-BE49-F238E27FC236}">
                <a16:creationId xmlns:a16="http://schemas.microsoft.com/office/drawing/2014/main" id="{C953D9F5-1509-428A-BFD3-145DA914BA9D}"/>
              </a:ext>
            </a:extLst>
          </p:cNvPr>
          <p:cNvPicPr>
            <a:picLocks noChangeAspect="1"/>
          </p:cNvPicPr>
          <p:nvPr userDrawn="1"/>
        </p:nvPicPr>
        <p:blipFill rotWithShape="1">
          <a:blip r:embed="rId4"/>
          <a:srcRect l="-7986" t="-248" r="54182" b="248"/>
          <a:stretch/>
        </p:blipFill>
        <p:spPr>
          <a:xfrm>
            <a:off x="-1733505" y="-17092"/>
            <a:ext cx="6149387" cy="6875092"/>
          </a:xfrm>
          <a:prstGeom prst="rect">
            <a:avLst/>
          </a:prstGeom>
        </p:spPr>
      </p:pic>
      <p:pic>
        <p:nvPicPr>
          <p:cNvPr id="11" name="Picture 10" descr="A close up of a logo&#10;&#10;Description automatically generated">
            <a:extLst>
              <a:ext uri="{FF2B5EF4-FFF2-40B4-BE49-F238E27FC236}">
                <a16:creationId xmlns:a16="http://schemas.microsoft.com/office/drawing/2014/main" id="{24321760-398E-42C8-B1CE-31F62191A836}"/>
              </a:ext>
            </a:extLst>
          </p:cNvPr>
          <p:cNvPicPr>
            <a:picLocks noChangeAspect="1"/>
          </p:cNvPicPr>
          <p:nvPr userDrawn="1"/>
        </p:nvPicPr>
        <p:blipFill rotWithShape="1">
          <a:blip r:embed="rId5"/>
          <a:srcRect l="16788" t="14576" r="18588" b="14643"/>
          <a:stretch/>
        </p:blipFill>
        <p:spPr>
          <a:xfrm>
            <a:off x="7847215" y="2019996"/>
            <a:ext cx="1691731" cy="1254563"/>
          </a:xfrm>
          <a:prstGeom prst="rect">
            <a:avLst/>
          </a:prstGeom>
        </p:spPr>
      </p:pic>
    </p:spTree>
    <p:extLst>
      <p:ext uri="{BB962C8B-B14F-4D97-AF65-F5344CB8AC3E}">
        <p14:creationId xmlns:p14="http://schemas.microsoft.com/office/powerpoint/2010/main" val="2276463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text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BF2B1B-3E83-E94C-B70E-A7461B4449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655" y="134238"/>
            <a:ext cx="840494" cy="354487"/>
          </a:xfrm>
          <a:prstGeom prst="rect">
            <a:avLst/>
          </a:prstGeom>
        </p:spPr>
      </p:pic>
      <p:cxnSp>
        <p:nvCxnSpPr>
          <p:cNvPr id="5" name="Straight Connector 4">
            <a:extLst>
              <a:ext uri="{FF2B5EF4-FFF2-40B4-BE49-F238E27FC236}">
                <a16:creationId xmlns:a16="http://schemas.microsoft.com/office/drawing/2014/main" id="{899E1E00-57A7-2446-A5FA-D1726205DDB2}"/>
              </a:ext>
            </a:extLst>
          </p:cNvPr>
          <p:cNvCxnSpPr>
            <a:cxnSpLocks/>
          </p:cNvCxnSpPr>
          <p:nvPr userDrawn="1"/>
        </p:nvCxnSpPr>
        <p:spPr>
          <a:xfrm>
            <a:off x="1408042" y="422362"/>
            <a:ext cx="1272095" cy="0"/>
          </a:xfrm>
          <a:prstGeom prst="line">
            <a:avLst/>
          </a:prstGeom>
          <a:ln w="53975">
            <a:solidFill>
              <a:srgbClr val="B53C36"/>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ECD21D5-0BA4-6748-9DB0-274F0094A3D5}"/>
              </a:ext>
            </a:extLst>
          </p:cNvPr>
          <p:cNvSpPr txBox="1"/>
          <p:nvPr userDrawn="1"/>
        </p:nvSpPr>
        <p:spPr>
          <a:xfrm>
            <a:off x="2" y="6517181"/>
            <a:ext cx="1065801" cy="221215"/>
          </a:xfrm>
          <a:prstGeom prst="rect">
            <a:avLst/>
          </a:prstGeom>
          <a:noFill/>
        </p:spPr>
        <p:txBody>
          <a:bodyPr wrap="square" lIns="51435" tIns="25718" rIns="51435" bIns="25718" rtlCol="0">
            <a:spAutoFit/>
          </a:bodyPr>
          <a:lstStyle/>
          <a:p>
            <a:pPr algn="ctr"/>
            <a:fld id="{739491D2-F3CB-4837-A3AF-CDCCB7D47EB9}" type="slidenum">
              <a:rPr lang="en-US" sz="1100" b="0" i="0" smtClean="0">
                <a:solidFill>
                  <a:srgbClr val="393A39"/>
                </a:solidFill>
                <a:latin typeface="Georgia" panose="02040502050405020303" pitchFamily="18" charset="0"/>
              </a:rPr>
              <a:pPr algn="ctr"/>
              <a:t>‹nº›</a:t>
            </a:fld>
            <a:endParaRPr lang="en-US" sz="1100" b="0" i="0" dirty="0">
              <a:solidFill>
                <a:srgbClr val="393A39"/>
              </a:solidFill>
              <a:latin typeface="Georgia" panose="02040502050405020303" pitchFamily="18" charset="0"/>
            </a:endParaRPr>
          </a:p>
        </p:txBody>
      </p:sp>
      <p:cxnSp>
        <p:nvCxnSpPr>
          <p:cNvPr id="7" name="Straight Connector 6">
            <a:extLst>
              <a:ext uri="{FF2B5EF4-FFF2-40B4-BE49-F238E27FC236}">
                <a16:creationId xmlns:a16="http://schemas.microsoft.com/office/drawing/2014/main" id="{16BAEB7F-D5B9-614C-97C0-8B7059069CC2}"/>
              </a:ext>
            </a:extLst>
          </p:cNvPr>
          <p:cNvCxnSpPr>
            <a:cxnSpLocks/>
          </p:cNvCxnSpPr>
          <p:nvPr userDrawn="1"/>
        </p:nvCxnSpPr>
        <p:spPr>
          <a:xfrm>
            <a:off x="1065801" y="0"/>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574C1A2D-2A18-8E44-8FD0-1EFA6077E417}"/>
              </a:ext>
            </a:extLst>
          </p:cNvPr>
          <p:cNvSpPr>
            <a:spLocks noGrp="1"/>
          </p:cNvSpPr>
          <p:nvPr>
            <p:ph type="body" sz="quarter" idx="11" hasCustomPrompt="1"/>
          </p:nvPr>
        </p:nvSpPr>
        <p:spPr>
          <a:xfrm>
            <a:off x="1408113" y="1208993"/>
            <a:ext cx="9718675" cy="5277715"/>
          </a:xfrm>
          <a:prstGeom prst="rect">
            <a:avLst/>
          </a:prstGeom>
        </p:spPr>
        <p:txBody>
          <a:bodyPr/>
          <a:lstStyle>
            <a:lvl1pPr marL="0" indent="0">
              <a:buNone/>
              <a:defRPr sz="2200"/>
            </a:lvl1pPr>
            <a:lvl2pPr marL="457200" indent="0">
              <a:buNone/>
              <a:defRPr/>
            </a:lvl2pPr>
          </a:lstStyle>
          <a:p>
            <a:pPr lvl="0"/>
            <a:r>
              <a:rPr lang="en-US" dirty="0"/>
              <a:t>Edit Master text styles</a:t>
            </a:r>
          </a:p>
        </p:txBody>
      </p:sp>
      <p:sp>
        <p:nvSpPr>
          <p:cNvPr id="10" name="Text Placeholder 2">
            <a:extLst>
              <a:ext uri="{FF2B5EF4-FFF2-40B4-BE49-F238E27FC236}">
                <a16:creationId xmlns:a16="http://schemas.microsoft.com/office/drawing/2014/main" id="{8DAEF1F5-D000-EF4B-AD1B-82B5B705470A}"/>
              </a:ext>
            </a:extLst>
          </p:cNvPr>
          <p:cNvSpPr>
            <a:spLocks noGrp="1"/>
          </p:cNvSpPr>
          <p:nvPr>
            <p:ph type="body" sz="quarter" idx="14" hasCustomPrompt="1"/>
          </p:nvPr>
        </p:nvSpPr>
        <p:spPr>
          <a:xfrm>
            <a:off x="1408113" y="587144"/>
            <a:ext cx="9718675" cy="510636"/>
          </a:xfrm>
          <a:prstGeom prst="rect">
            <a:avLst/>
          </a:prstGeom>
        </p:spPr>
        <p:txBody>
          <a:bodyPr lIns="36000" tIns="72000" rIns="90000"/>
          <a:lstStyle>
            <a:lvl1pPr marL="0" marR="0" indent="0" algn="l" defTabSz="457200" rtl="0" eaLnBrk="1" fontAlgn="auto" latinLnBrk="0" hangingPunct="1">
              <a:lnSpc>
                <a:spcPct val="100000"/>
              </a:lnSpc>
              <a:spcBef>
                <a:spcPct val="20000"/>
              </a:spcBef>
              <a:spcAft>
                <a:spcPts val="0"/>
              </a:spcAft>
              <a:buClrTx/>
              <a:buSzTx/>
              <a:buFont typeface="Arial"/>
              <a:buNone/>
              <a:tabLst/>
              <a:defRPr sz="2500" b="1">
                <a:ln>
                  <a:noFill/>
                </a:ln>
                <a:solidFill>
                  <a:srgbClr val="B53C36"/>
                </a:solidFill>
              </a:defRPr>
            </a:lvl1pPr>
          </a:lstStyle>
          <a:p>
            <a:pPr lvl="0"/>
            <a:r>
              <a:rPr lang="en-IN" dirty="0"/>
              <a:t>Title – no more than 4-5 words</a:t>
            </a:r>
          </a:p>
        </p:txBody>
      </p:sp>
      <p:pic>
        <p:nvPicPr>
          <p:cNvPr id="8" name="Picture 7" descr="A close up of a logo&#10;&#10;Description automatically generated">
            <a:extLst>
              <a:ext uri="{FF2B5EF4-FFF2-40B4-BE49-F238E27FC236}">
                <a16:creationId xmlns:a16="http://schemas.microsoft.com/office/drawing/2014/main" id="{3DA0A321-1755-43DB-A070-5C0C9C8962DB}"/>
              </a:ext>
            </a:extLst>
          </p:cNvPr>
          <p:cNvPicPr>
            <a:picLocks noChangeAspect="1"/>
          </p:cNvPicPr>
          <p:nvPr userDrawn="1"/>
        </p:nvPicPr>
        <p:blipFill rotWithShape="1">
          <a:blip r:embed="rId3"/>
          <a:srcRect l="16788" t="14576" r="18588" b="14643"/>
          <a:stretch/>
        </p:blipFill>
        <p:spPr>
          <a:xfrm>
            <a:off x="112655" y="582770"/>
            <a:ext cx="781394" cy="579470"/>
          </a:xfrm>
          <a:prstGeom prst="rect">
            <a:avLst/>
          </a:prstGeom>
        </p:spPr>
      </p:pic>
    </p:spTree>
    <p:extLst>
      <p:ext uri="{BB962C8B-B14F-4D97-AF65-F5344CB8AC3E}">
        <p14:creationId xmlns:p14="http://schemas.microsoft.com/office/powerpoint/2010/main" val="4166357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pic>
        <p:nvPicPr>
          <p:cNvPr id="11" name="Content Placeholder 8">
            <a:extLst>
              <a:ext uri="{FF2B5EF4-FFF2-40B4-BE49-F238E27FC236}">
                <a16:creationId xmlns:a16="http://schemas.microsoft.com/office/drawing/2014/main" id="{1D65A8C4-1820-4B67-8B0D-6D01AEDFD97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148"/>
          <a:stretch/>
        </p:blipFill>
        <p:spPr>
          <a:xfrm>
            <a:off x="-157540" y="1"/>
            <a:ext cx="12330893" cy="6876547"/>
          </a:xfrm>
          <a:prstGeom prst="rect">
            <a:avLst/>
          </a:prstGeom>
          <a:ln>
            <a:noFill/>
          </a:ln>
        </p:spPr>
      </p:pic>
      <p:sp>
        <p:nvSpPr>
          <p:cNvPr id="5" name="Title 1">
            <a:extLst>
              <a:ext uri="{FF2B5EF4-FFF2-40B4-BE49-F238E27FC236}">
                <a16:creationId xmlns:a16="http://schemas.microsoft.com/office/drawing/2014/main" id="{EAFAC762-6BF1-8A49-8EBB-B9952D3EA71A}"/>
              </a:ext>
            </a:extLst>
          </p:cNvPr>
          <p:cNvSpPr txBox="1">
            <a:spLocks/>
          </p:cNvSpPr>
          <p:nvPr userDrawn="1"/>
        </p:nvSpPr>
        <p:spPr>
          <a:xfrm>
            <a:off x="952881" y="2558497"/>
            <a:ext cx="8171240" cy="5335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6480A1"/>
                </a:solidFill>
                <a:latin typeface="Whitney Black" pitchFamily="2" charset="0"/>
                <a:ea typeface="+mj-ea"/>
                <a:cs typeface="+mj-cs"/>
              </a:defRPr>
            </a:lvl1pPr>
          </a:lstStyle>
          <a:p>
            <a:pPr>
              <a:lnSpc>
                <a:spcPct val="100000"/>
              </a:lnSpc>
            </a:pPr>
            <a:endParaRPr lang="en-US" sz="4400" i="0" spc="40" baseline="0" dirty="0">
              <a:solidFill>
                <a:schemeClr val="bg1"/>
              </a:solidFill>
              <a:latin typeface="+mj-lt"/>
              <a:cs typeface="Futura Medium" panose="020B0602020204020303" pitchFamily="34" charset="-79"/>
            </a:endParaRPr>
          </a:p>
        </p:txBody>
      </p:sp>
      <p:sp>
        <p:nvSpPr>
          <p:cNvPr id="12" name="Rectangle 11">
            <a:extLst>
              <a:ext uri="{FF2B5EF4-FFF2-40B4-BE49-F238E27FC236}">
                <a16:creationId xmlns:a16="http://schemas.microsoft.com/office/drawing/2014/main" id="{D98E56EB-2675-42C0-A3E0-FF11813BBB01}"/>
              </a:ext>
            </a:extLst>
          </p:cNvPr>
          <p:cNvSpPr/>
          <p:nvPr userDrawn="1"/>
        </p:nvSpPr>
        <p:spPr>
          <a:xfrm>
            <a:off x="-52818" y="-15607"/>
            <a:ext cx="12241161" cy="6903587"/>
          </a:xfrm>
          <a:prstGeom prst="rect">
            <a:avLst/>
          </a:prstGeom>
          <a:solidFill>
            <a:srgbClr val="B53C36">
              <a:alpha val="84000"/>
            </a:srgbClr>
          </a:solidFill>
          <a:ln w="127000" cap="rnd"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67" dirty="0">
              <a:solidFill>
                <a:schemeClr val="bg1"/>
              </a:solidFill>
            </a:endParaRPr>
          </a:p>
        </p:txBody>
      </p:sp>
      <p:cxnSp>
        <p:nvCxnSpPr>
          <p:cNvPr id="6" name="Straight Connector 5">
            <a:extLst>
              <a:ext uri="{FF2B5EF4-FFF2-40B4-BE49-F238E27FC236}">
                <a16:creationId xmlns:a16="http://schemas.microsoft.com/office/drawing/2014/main" id="{1B188CB3-82AF-AF4A-857C-F98D119B5078}"/>
              </a:ext>
            </a:extLst>
          </p:cNvPr>
          <p:cNvCxnSpPr>
            <a:cxnSpLocks/>
          </p:cNvCxnSpPr>
          <p:nvPr userDrawn="1"/>
        </p:nvCxnSpPr>
        <p:spPr>
          <a:xfrm>
            <a:off x="990981" y="3491265"/>
            <a:ext cx="9464984"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957E4A9-D45F-4D49-AE4F-1A4C4B8FA116}"/>
              </a:ext>
            </a:extLst>
          </p:cNvPr>
          <p:cNvSpPr>
            <a:spLocks noGrp="1"/>
          </p:cNvSpPr>
          <p:nvPr>
            <p:ph type="body" sz="quarter" idx="11" hasCustomPrompt="1"/>
          </p:nvPr>
        </p:nvSpPr>
        <p:spPr>
          <a:xfrm>
            <a:off x="990600" y="2240374"/>
            <a:ext cx="9464675" cy="963907"/>
          </a:xfrm>
          <a:prstGeom prst="rect">
            <a:avLst/>
          </a:prstGeom>
        </p:spPr>
        <p:txBody>
          <a:bodyPr lIns="36000" tIns="72000"/>
          <a:lstStyle>
            <a:lvl1pPr marL="0" marR="0" indent="0" algn="l" defTabSz="457200" rtl="0" eaLnBrk="1" fontAlgn="auto" latinLnBrk="0" hangingPunct="1">
              <a:lnSpc>
                <a:spcPct val="100000"/>
              </a:lnSpc>
              <a:spcBef>
                <a:spcPct val="20000"/>
              </a:spcBef>
              <a:spcAft>
                <a:spcPts val="0"/>
              </a:spcAft>
              <a:buClrTx/>
              <a:buSzTx/>
              <a:buFont typeface="Arial"/>
              <a:buNone/>
              <a:tabLst/>
              <a:defRPr sz="5900" b="1">
                <a:solidFill>
                  <a:schemeClr val="bg1"/>
                </a:solidFill>
              </a:defRPr>
            </a:lvl1pPr>
          </a:lstStyle>
          <a:p>
            <a:pPr lvl="0"/>
            <a:r>
              <a:rPr lang="en-US" dirty="0"/>
              <a:t>Divider Slide </a:t>
            </a:r>
          </a:p>
        </p:txBody>
      </p:sp>
      <p:sp>
        <p:nvSpPr>
          <p:cNvPr id="13" name="Text Placeholder 12">
            <a:extLst>
              <a:ext uri="{FF2B5EF4-FFF2-40B4-BE49-F238E27FC236}">
                <a16:creationId xmlns:a16="http://schemas.microsoft.com/office/drawing/2014/main" id="{13EA10ED-F90B-4F88-8D48-65DD381EF79E}"/>
              </a:ext>
            </a:extLst>
          </p:cNvPr>
          <p:cNvSpPr>
            <a:spLocks noGrp="1"/>
          </p:cNvSpPr>
          <p:nvPr>
            <p:ph type="body" sz="quarter" idx="12" hasCustomPrompt="1"/>
          </p:nvPr>
        </p:nvSpPr>
        <p:spPr>
          <a:xfrm>
            <a:off x="990600" y="3778250"/>
            <a:ext cx="9464675" cy="793750"/>
          </a:xfrm>
          <a:prstGeom prst="rect">
            <a:avLst/>
          </a:prstGeom>
        </p:spPr>
        <p:txBody>
          <a:bodyPr/>
          <a:lstStyle>
            <a:lvl1pPr marL="0" indent="0">
              <a:buNone/>
              <a:defRPr sz="2800">
                <a:solidFill>
                  <a:schemeClr val="bg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dirty="0"/>
              <a:t>Optional text </a:t>
            </a:r>
          </a:p>
        </p:txBody>
      </p:sp>
    </p:spTree>
    <p:extLst>
      <p:ext uri="{BB962C8B-B14F-4D97-AF65-F5344CB8AC3E}">
        <p14:creationId xmlns:p14="http://schemas.microsoft.com/office/powerpoint/2010/main" val="1248263818"/>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Ref idx="1001">
        <a:schemeClr val="bg1"/>
      </p:bgRef>
    </p:bg>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9267E2B4-BE89-470B-8A10-9E2DE6B0892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EAFAC762-6BF1-8A49-8EBB-B9952D3EA71A}"/>
              </a:ext>
            </a:extLst>
          </p:cNvPr>
          <p:cNvSpPr txBox="1">
            <a:spLocks/>
          </p:cNvSpPr>
          <p:nvPr userDrawn="1"/>
        </p:nvSpPr>
        <p:spPr>
          <a:xfrm>
            <a:off x="952881" y="2558497"/>
            <a:ext cx="8171240" cy="5335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6480A1"/>
                </a:solidFill>
                <a:latin typeface="Whitney Black" pitchFamily="2" charset="0"/>
                <a:ea typeface="+mj-ea"/>
                <a:cs typeface="+mj-cs"/>
              </a:defRPr>
            </a:lvl1pPr>
          </a:lstStyle>
          <a:p>
            <a:pPr>
              <a:lnSpc>
                <a:spcPct val="100000"/>
              </a:lnSpc>
            </a:pPr>
            <a:endParaRPr lang="en-US" sz="4400" i="0" spc="40" baseline="0" dirty="0">
              <a:solidFill>
                <a:schemeClr val="bg1"/>
              </a:solidFill>
              <a:latin typeface="+mj-lt"/>
              <a:cs typeface="Futura Medium" panose="020B0602020204020303" pitchFamily="34" charset="-79"/>
            </a:endParaRPr>
          </a:p>
        </p:txBody>
      </p:sp>
      <p:sp>
        <p:nvSpPr>
          <p:cNvPr id="12" name="Rectangle 11">
            <a:extLst>
              <a:ext uri="{FF2B5EF4-FFF2-40B4-BE49-F238E27FC236}">
                <a16:creationId xmlns:a16="http://schemas.microsoft.com/office/drawing/2014/main" id="{D98E56EB-2675-42C0-A3E0-FF11813BBB01}"/>
              </a:ext>
            </a:extLst>
          </p:cNvPr>
          <p:cNvSpPr/>
          <p:nvPr userDrawn="1"/>
        </p:nvSpPr>
        <p:spPr>
          <a:xfrm>
            <a:off x="0" y="-45587"/>
            <a:ext cx="12241161" cy="6903587"/>
          </a:xfrm>
          <a:prstGeom prst="rect">
            <a:avLst/>
          </a:prstGeom>
          <a:solidFill>
            <a:srgbClr val="B53C36">
              <a:alpha val="84000"/>
            </a:srgbClr>
          </a:solidFill>
          <a:ln w="127000" cap="rnd"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67" dirty="0">
              <a:solidFill>
                <a:schemeClr val="bg1"/>
              </a:solidFill>
            </a:endParaRPr>
          </a:p>
        </p:txBody>
      </p:sp>
      <p:cxnSp>
        <p:nvCxnSpPr>
          <p:cNvPr id="6" name="Straight Connector 5">
            <a:extLst>
              <a:ext uri="{FF2B5EF4-FFF2-40B4-BE49-F238E27FC236}">
                <a16:creationId xmlns:a16="http://schemas.microsoft.com/office/drawing/2014/main" id="{1B188CB3-82AF-AF4A-857C-F98D119B5078}"/>
              </a:ext>
            </a:extLst>
          </p:cNvPr>
          <p:cNvCxnSpPr>
            <a:cxnSpLocks/>
          </p:cNvCxnSpPr>
          <p:nvPr userDrawn="1"/>
        </p:nvCxnSpPr>
        <p:spPr>
          <a:xfrm>
            <a:off x="990981" y="3491265"/>
            <a:ext cx="9464984"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957E4A9-D45F-4D49-AE4F-1A4C4B8FA116}"/>
              </a:ext>
            </a:extLst>
          </p:cNvPr>
          <p:cNvSpPr>
            <a:spLocks noGrp="1"/>
          </p:cNvSpPr>
          <p:nvPr>
            <p:ph type="body" sz="quarter" idx="11" hasCustomPrompt="1"/>
          </p:nvPr>
        </p:nvSpPr>
        <p:spPr>
          <a:xfrm>
            <a:off x="990600" y="2240374"/>
            <a:ext cx="9464675" cy="963907"/>
          </a:xfrm>
          <a:prstGeom prst="rect">
            <a:avLst/>
          </a:prstGeom>
        </p:spPr>
        <p:txBody>
          <a:bodyPr lIns="36000" tIns="72000"/>
          <a:lstStyle>
            <a:lvl1pPr marL="0" marR="0" indent="0" algn="l" defTabSz="457200" rtl="0" eaLnBrk="1" fontAlgn="auto" latinLnBrk="0" hangingPunct="1">
              <a:lnSpc>
                <a:spcPct val="100000"/>
              </a:lnSpc>
              <a:spcBef>
                <a:spcPct val="20000"/>
              </a:spcBef>
              <a:spcAft>
                <a:spcPts val="0"/>
              </a:spcAft>
              <a:buClrTx/>
              <a:buSzTx/>
              <a:buFont typeface="Arial"/>
              <a:buNone/>
              <a:tabLst/>
              <a:defRPr sz="5900" b="1">
                <a:solidFill>
                  <a:schemeClr val="bg1"/>
                </a:solidFill>
              </a:defRPr>
            </a:lvl1pPr>
          </a:lstStyle>
          <a:p>
            <a:pPr lvl="0"/>
            <a:r>
              <a:rPr lang="en-US" dirty="0"/>
              <a:t>Divider Slide </a:t>
            </a:r>
          </a:p>
        </p:txBody>
      </p:sp>
      <p:sp>
        <p:nvSpPr>
          <p:cNvPr id="13" name="Text Placeholder 12">
            <a:extLst>
              <a:ext uri="{FF2B5EF4-FFF2-40B4-BE49-F238E27FC236}">
                <a16:creationId xmlns:a16="http://schemas.microsoft.com/office/drawing/2014/main" id="{13EA10ED-F90B-4F88-8D48-65DD381EF79E}"/>
              </a:ext>
            </a:extLst>
          </p:cNvPr>
          <p:cNvSpPr>
            <a:spLocks noGrp="1"/>
          </p:cNvSpPr>
          <p:nvPr>
            <p:ph type="body" sz="quarter" idx="12" hasCustomPrompt="1"/>
          </p:nvPr>
        </p:nvSpPr>
        <p:spPr>
          <a:xfrm>
            <a:off x="990600" y="3778250"/>
            <a:ext cx="9464675" cy="793750"/>
          </a:xfrm>
          <a:prstGeom prst="rect">
            <a:avLst/>
          </a:prstGeom>
        </p:spPr>
        <p:txBody>
          <a:bodyPr/>
          <a:lstStyle>
            <a:lvl1pPr marL="0" indent="0">
              <a:buNone/>
              <a:defRPr sz="2800">
                <a:solidFill>
                  <a:schemeClr val="bg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dirty="0"/>
              <a:t>Optional text </a:t>
            </a:r>
          </a:p>
        </p:txBody>
      </p:sp>
    </p:spTree>
    <p:extLst>
      <p:ext uri="{BB962C8B-B14F-4D97-AF65-F5344CB8AC3E}">
        <p14:creationId xmlns:p14="http://schemas.microsoft.com/office/powerpoint/2010/main" val="67841760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Ref idx="1001">
        <a:schemeClr val="bg1"/>
      </p:bgRef>
    </p:bg>
    <p:spTree>
      <p:nvGrpSpPr>
        <p:cNvPr id="1" name=""/>
        <p:cNvGrpSpPr/>
        <p:nvPr/>
      </p:nvGrpSpPr>
      <p:grpSpPr>
        <a:xfrm>
          <a:off x="0" y="0"/>
          <a:ext cx="0" cy="0"/>
          <a:chOff x="0" y="0"/>
          <a:chExt cx="0" cy="0"/>
        </a:xfrm>
      </p:grpSpPr>
      <p:pic>
        <p:nvPicPr>
          <p:cNvPr id="8" name="Content Placeholder 13" descr="A sunset in the background&#10;&#10;Description generated with very high confidence">
            <a:extLst>
              <a:ext uri="{FF2B5EF4-FFF2-40B4-BE49-F238E27FC236}">
                <a16:creationId xmlns:a16="http://schemas.microsoft.com/office/drawing/2014/main" id="{1CFD31A7-2D6F-49A2-95DC-74AAA4A441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1598" y="1"/>
            <a:ext cx="12293599" cy="6857999"/>
          </a:xfrm>
          <a:prstGeom prst="rect">
            <a:avLst/>
          </a:prstGeom>
        </p:spPr>
      </p:pic>
      <p:sp>
        <p:nvSpPr>
          <p:cNvPr id="5" name="Title 1">
            <a:extLst>
              <a:ext uri="{FF2B5EF4-FFF2-40B4-BE49-F238E27FC236}">
                <a16:creationId xmlns:a16="http://schemas.microsoft.com/office/drawing/2014/main" id="{EAFAC762-6BF1-8A49-8EBB-B9952D3EA71A}"/>
              </a:ext>
            </a:extLst>
          </p:cNvPr>
          <p:cNvSpPr txBox="1">
            <a:spLocks/>
          </p:cNvSpPr>
          <p:nvPr userDrawn="1"/>
        </p:nvSpPr>
        <p:spPr>
          <a:xfrm>
            <a:off x="952881" y="2558497"/>
            <a:ext cx="8171240" cy="5335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6480A1"/>
                </a:solidFill>
                <a:latin typeface="Whitney Black" pitchFamily="2" charset="0"/>
                <a:ea typeface="+mj-ea"/>
                <a:cs typeface="+mj-cs"/>
              </a:defRPr>
            </a:lvl1pPr>
          </a:lstStyle>
          <a:p>
            <a:pPr>
              <a:lnSpc>
                <a:spcPct val="100000"/>
              </a:lnSpc>
            </a:pPr>
            <a:endParaRPr lang="en-US" sz="4400" i="0" spc="40" baseline="0" dirty="0">
              <a:solidFill>
                <a:schemeClr val="bg1"/>
              </a:solidFill>
              <a:latin typeface="+mj-lt"/>
              <a:cs typeface="Futura Medium" panose="020B0602020204020303" pitchFamily="34" charset="-79"/>
            </a:endParaRPr>
          </a:p>
        </p:txBody>
      </p:sp>
      <p:sp>
        <p:nvSpPr>
          <p:cNvPr id="12" name="Rectangle 11">
            <a:extLst>
              <a:ext uri="{FF2B5EF4-FFF2-40B4-BE49-F238E27FC236}">
                <a16:creationId xmlns:a16="http://schemas.microsoft.com/office/drawing/2014/main" id="{D98E56EB-2675-42C0-A3E0-FF11813BBB01}"/>
              </a:ext>
            </a:extLst>
          </p:cNvPr>
          <p:cNvSpPr/>
          <p:nvPr userDrawn="1"/>
        </p:nvSpPr>
        <p:spPr>
          <a:xfrm>
            <a:off x="-101598" y="0"/>
            <a:ext cx="12293599" cy="6903587"/>
          </a:xfrm>
          <a:prstGeom prst="rect">
            <a:avLst/>
          </a:prstGeom>
          <a:solidFill>
            <a:srgbClr val="B53C36">
              <a:alpha val="84000"/>
            </a:srgbClr>
          </a:solidFill>
          <a:ln w="127000" cap="rnd"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67" dirty="0">
              <a:solidFill>
                <a:schemeClr val="bg1"/>
              </a:solidFill>
            </a:endParaRPr>
          </a:p>
        </p:txBody>
      </p:sp>
      <p:cxnSp>
        <p:nvCxnSpPr>
          <p:cNvPr id="6" name="Straight Connector 5">
            <a:extLst>
              <a:ext uri="{FF2B5EF4-FFF2-40B4-BE49-F238E27FC236}">
                <a16:creationId xmlns:a16="http://schemas.microsoft.com/office/drawing/2014/main" id="{1B188CB3-82AF-AF4A-857C-F98D119B5078}"/>
              </a:ext>
            </a:extLst>
          </p:cNvPr>
          <p:cNvCxnSpPr>
            <a:cxnSpLocks/>
          </p:cNvCxnSpPr>
          <p:nvPr userDrawn="1"/>
        </p:nvCxnSpPr>
        <p:spPr>
          <a:xfrm>
            <a:off x="990981" y="3491265"/>
            <a:ext cx="9464984"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957E4A9-D45F-4D49-AE4F-1A4C4B8FA116}"/>
              </a:ext>
            </a:extLst>
          </p:cNvPr>
          <p:cNvSpPr>
            <a:spLocks noGrp="1"/>
          </p:cNvSpPr>
          <p:nvPr>
            <p:ph type="body" sz="quarter" idx="11" hasCustomPrompt="1"/>
          </p:nvPr>
        </p:nvSpPr>
        <p:spPr>
          <a:xfrm>
            <a:off x="990600" y="2240374"/>
            <a:ext cx="9464675" cy="963907"/>
          </a:xfrm>
          <a:prstGeom prst="rect">
            <a:avLst/>
          </a:prstGeom>
        </p:spPr>
        <p:txBody>
          <a:bodyPr lIns="36000" tIns="72000"/>
          <a:lstStyle>
            <a:lvl1pPr marL="0" marR="0" indent="0" algn="l" defTabSz="457200" rtl="0" eaLnBrk="1" fontAlgn="auto" latinLnBrk="0" hangingPunct="1">
              <a:lnSpc>
                <a:spcPct val="100000"/>
              </a:lnSpc>
              <a:spcBef>
                <a:spcPct val="20000"/>
              </a:spcBef>
              <a:spcAft>
                <a:spcPts val="0"/>
              </a:spcAft>
              <a:buClrTx/>
              <a:buSzTx/>
              <a:buFont typeface="Arial"/>
              <a:buNone/>
              <a:tabLst/>
              <a:defRPr sz="5900" b="1">
                <a:solidFill>
                  <a:schemeClr val="bg1"/>
                </a:solidFill>
              </a:defRPr>
            </a:lvl1pPr>
          </a:lstStyle>
          <a:p>
            <a:pPr lvl="0"/>
            <a:r>
              <a:rPr lang="en-US" dirty="0"/>
              <a:t>Divider Slide </a:t>
            </a:r>
          </a:p>
        </p:txBody>
      </p:sp>
      <p:sp>
        <p:nvSpPr>
          <p:cNvPr id="13" name="Text Placeholder 12">
            <a:extLst>
              <a:ext uri="{FF2B5EF4-FFF2-40B4-BE49-F238E27FC236}">
                <a16:creationId xmlns:a16="http://schemas.microsoft.com/office/drawing/2014/main" id="{13EA10ED-F90B-4F88-8D48-65DD381EF79E}"/>
              </a:ext>
            </a:extLst>
          </p:cNvPr>
          <p:cNvSpPr>
            <a:spLocks noGrp="1"/>
          </p:cNvSpPr>
          <p:nvPr>
            <p:ph type="body" sz="quarter" idx="12" hasCustomPrompt="1"/>
          </p:nvPr>
        </p:nvSpPr>
        <p:spPr>
          <a:xfrm>
            <a:off x="990600" y="3778250"/>
            <a:ext cx="9464675" cy="793750"/>
          </a:xfrm>
          <a:prstGeom prst="rect">
            <a:avLst/>
          </a:prstGeom>
        </p:spPr>
        <p:txBody>
          <a:bodyPr/>
          <a:lstStyle>
            <a:lvl1pPr marL="0" indent="0">
              <a:buNone/>
              <a:defRPr sz="2800">
                <a:solidFill>
                  <a:schemeClr val="bg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dirty="0"/>
              <a:t>Optional text </a:t>
            </a:r>
          </a:p>
        </p:txBody>
      </p:sp>
    </p:spTree>
    <p:extLst>
      <p:ext uri="{BB962C8B-B14F-4D97-AF65-F5344CB8AC3E}">
        <p14:creationId xmlns:p14="http://schemas.microsoft.com/office/powerpoint/2010/main" val="17340403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Section Header">
    <p:bg>
      <p:bgRef idx="1001">
        <a:schemeClr val="bg1"/>
      </p:bgRef>
    </p:bg>
    <p:spTree>
      <p:nvGrpSpPr>
        <p:cNvPr id="1" name=""/>
        <p:cNvGrpSpPr/>
        <p:nvPr/>
      </p:nvGrpSpPr>
      <p:grpSpPr>
        <a:xfrm>
          <a:off x="0" y="0"/>
          <a:ext cx="0" cy="0"/>
          <a:chOff x="0" y="0"/>
          <a:chExt cx="0" cy="0"/>
        </a:xfrm>
      </p:grpSpPr>
      <p:pic>
        <p:nvPicPr>
          <p:cNvPr id="4" name="Picture 3" descr="A tree in a forest&#10;&#10;Description automatically generated">
            <a:extLst>
              <a:ext uri="{FF2B5EF4-FFF2-40B4-BE49-F238E27FC236}">
                <a16:creationId xmlns:a16="http://schemas.microsoft.com/office/drawing/2014/main" id="{9F65589C-4D71-4186-A6FC-E9D58C523E7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6165" b="7532"/>
          <a:stretch/>
        </p:blipFill>
        <p:spPr>
          <a:xfrm>
            <a:off x="0" y="0"/>
            <a:ext cx="12192000" cy="7014712"/>
          </a:xfrm>
          <a:prstGeom prst="rect">
            <a:avLst/>
          </a:prstGeom>
        </p:spPr>
      </p:pic>
      <p:sp>
        <p:nvSpPr>
          <p:cNvPr id="5" name="Title 1">
            <a:extLst>
              <a:ext uri="{FF2B5EF4-FFF2-40B4-BE49-F238E27FC236}">
                <a16:creationId xmlns:a16="http://schemas.microsoft.com/office/drawing/2014/main" id="{EAFAC762-6BF1-8A49-8EBB-B9952D3EA71A}"/>
              </a:ext>
            </a:extLst>
          </p:cNvPr>
          <p:cNvSpPr txBox="1">
            <a:spLocks/>
          </p:cNvSpPr>
          <p:nvPr userDrawn="1"/>
        </p:nvSpPr>
        <p:spPr>
          <a:xfrm>
            <a:off x="952881" y="2558497"/>
            <a:ext cx="8171240" cy="5335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6480A1"/>
                </a:solidFill>
                <a:latin typeface="Whitney Black" pitchFamily="2" charset="0"/>
                <a:ea typeface="+mj-ea"/>
                <a:cs typeface="+mj-cs"/>
              </a:defRPr>
            </a:lvl1pPr>
          </a:lstStyle>
          <a:p>
            <a:pPr>
              <a:lnSpc>
                <a:spcPct val="100000"/>
              </a:lnSpc>
            </a:pPr>
            <a:endParaRPr lang="en-US" sz="4400" i="0" spc="40" baseline="0" dirty="0">
              <a:solidFill>
                <a:schemeClr val="bg1"/>
              </a:solidFill>
              <a:latin typeface="+mj-lt"/>
              <a:cs typeface="Futura Medium" panose="020B0602020204020303" pitchFamily="34" charset="-79"/>
            </a:endParaRPr>
          </a:p>
        </p:txBody>
      </p:sp>
      <p:sp>
        <p:nvSpPr>
          <p:cNvPr id="12" name="Rectangle 11">
            <a:extLst>
              <a:ext uri="{FF2B5EF4-FFF2-40B4-BE49-F238E27FC236}">
                <a16:creationId xmlns:a16="http://schemas.microsoft.com/office/drawing/2014/main" id="{D98E56EB-2675-42C0-A3E0-FF11813BBB01}"/>
              </a:ext>
            </a:extLst>
          </p:cNvPr>
          <p:cNvSpPr/>
          <p:nvPr userDrawn="1"/>
        </p:nvSpPr>
        <p:spPr>
          <a:xfrm>
            <a:off x="1" y="1"/>
            <a:ext cx="12192000" cy="7014712"/>
          </a:xfrm>
          <a:prstGeom prst="rect">
            <a:avLst/>
          </a:prstGeom>
          <a:solidFill>
            <a:srgbClr val="B53C36">
              <a:alpha val="84000"/>
            </a:srgbClr>
          </a:solidFill>
          <a:ln w="127000" cap="rnd"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67" dirty="0">
              <a:solidFill>
                <a:schemeClr val="bg1"/>
              </a:solidFill>
            </a:endParaRPr>
          </a:p>
        </p:txBody>
      </p:sp>
      <p:cxnSp>
        <p:nvCxnSpPr>
          <p:cNvPr id="6" name="Straight Connector 5">
            <a:extLst>
              <a:ext uri="{FF2B5EF4-FFF2-40B4-BE49-F238E27FC236}">
                <a16:creationId xmlns:a16="http://schemas.microsoft.com/office/drawing/2014/main" id="{1B188CB3-82AF-AF4A-857C-F98D119B5078}"/>
              </a:ext>
            </a:extLst>
          </p:cNvPr>
          <p:cNvCxnSpPr>
            <a:cxnSpLocks/>
          </p:cNvCxnSpPr>
          <p:nvPr userDrawn="1"/>
        </p:nvCxnSpPr>
        <p:spPr>
          <a:xfrm>
            <a:off x="990981" y="3491265"/>
            <a:ext cx="9464984"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957E4A9-D45F-4D49-AE4F-1A4C4B8FA116}"/>
              </a:ext>
            </a:extLst>
          </p:cNvPr>
          <p:cNvSpPr>
            <a:spLocks noGrp="1"/>
          </p:cNvSpPr>
          <p:nvPr>
            <p:ph type="body" sz="quarter" idx="11" hasCustomPrompt="1"/>
          </p:nvPr>
        </p:nvSpPr>
        <p:spPr>
          <a:xfrm>
            <a:off x="990600" y="2240374"/>
            <a:ext cx="9464675" cy="963907"/>
          </a:xfrm>
          <a:prstGeom prst="rect">
            <a:avLst/>
          </a:prstGeom>
        </p:spPr>
        <p:txBody>
          <a:bodyPr lIns="36000" tIns="72000"/>
          <a:lstStyle>
            <a:lvl1pPr marL="0" marR="0" indent="0" algn="l" defTabSz="457200" rtl="0" eaLnBrk="1" fontAlgn="auto" latinLnBrk="0" hangingPunct="1">
              <a:lnSpc>
                <a:spcPct val="100000"/>
              </a:lnSpc>
              <a:spcBef>
                <a:spcPct val="20000"/>
              </a:spcBef>
              <a:spcAft>
                <a:spcPts val="0"/>
              </a:spcAft>
              <a:buClrTx/>
              <a:buSzTx/>
              <a:buFont typeface="Arial"/>
              <a:buNone/>
              <a:tabLst/>
              <a:defRPr sz="5900" b="1">
                <a:solidFill>
                  <a:schemeClr val="bg1"/>
                </a:solidFill>
              </a:defRPr>
            </a:lvl1pPr>
          </a:lstStyle>
          <a:p>
            <a:pPr lvl="0"/>
            <a:r>
              <a:rPr lang="en-US" dirty="0"/>
              <a:t>Divider Slide </a:t>
            </a:r>
          </a:p>
        </p:txBody>
      </p:sp>
      <p:sp>
        <p:nvSpPr>
          <p:cNvPr id="13" name="Text Placeholder 12">
            <a:extLst>
              <a:ext uri="{FF2B5EF4-FFF2-40B4-BE49-F238E27FC236}">
                <a16:creationId xmlns:a16="http://schemas.microsoft.com/office/drawing/2014/main" id="{13EA10ED-F90B-4F88-8D48-65DD381EF79E}"/>
              </a:ext>
            </a:extLst>
          </p:cNvPr>
          <p:cNvSpPr>
            <a:spLocks noGrp="1"/>
          </p:cNvSpPr>
          <p:nvPr>
            <p:ph type="body" sz="quarter" idx="12" hasCustomPrompt="1"/>
          </p:nvPr>
        </p:nvSpPr>
        <p:spPr>
          <a:xfrm>
            <a:off x="990600" y="3778250"/>
            <a:ext cx="9464675" cy="793750"/>
          </a:xfrm>
          <a:prstGeom prst="rect">
            <a:avLst/>
          </a:prstGeom>
        </p:spPr>
        <p:txBody>
          <a:bodyPr/>
          <a:lstStyle>
            <a:lvl1pPr marL="0" indent="0">
              <a:buNone/>
              <a:defRPr sz="2800">
                <a:solidFill>
                  <a:schemeClr val="bg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dirty="0"/>
              <a:t>Optional text </a:t>
            </a:r>
          </a:p>
        </p:txBody>
      </p:sp>
    </p:spTree>
    <p:extLst>
      <p:ext uri="{BB962C8B-B14F-4D97-AF65-F5344CB8AC3E}">
        <p14:creationId xmlns:p14="http://schemas.microsoft.com/office/powerpoint/2010/main" val="1020164753"/>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Section Header">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08147-8C88-491D-AFAE-24EBB5237D1B}"/>
              </a:ext>
            </a:extLst>
          </p:cNvPr>
          <p:cNvPicPr>
            <a:picLocks noChangeAspect="1"/>
          </p:cNvPicPr>
          <p:nvPr userDrawn="1"/>
        </p:nvPicPr>
        <p:blipFill rotWithShape="1">
          <a:blip r:embed="rId2"/>
          <a:srcRect t="5242" b="8632"/>
          <a:stretch/>
        </p:blipFill>
        <p:spPr>
          <a:xfrm>
            <a:off x="0" y="0"/>
            <a:ext cx="12192000" cy="6993240"/>
          </a:xfrm>
          <a:prstGeom prst="rect">
            <a:avLst/>
          </a:prstGeom>
        </p:spPr>
      </p:pic>
      <p:sp>
        <p:nvSpPr>
          <p:cNvPr id="5" name="Title 1">
            <a:extLst>
              <a:ext uri="{FF2B5EF4-FFF2-40B4-BE49-F238E27FC236}">
                <a16:creationId xmlns:a16="http://schemas.microsoft.com/office/drawing/2014/main" id="{EAFAC762-6BF1-8A49-8EBB-B9952D3EA71A}"/>
              </a:ext>
            </a:extLst>
          </p:cNvPr>
          <p:cNvSpPr txBox="1">
            <a:spLocks/>
          </p:cNvSpPr>
          <p:nvPr userDrawn="1"/>
        </p:nvSpPr>
        <p:spPr>
          <a:xfrm>
            <a:off x="952881" y="2558497"/>
            <a:ext cx="8171240" cy="5335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6480A1"/>
                </a:solidFill>
                <a:latin typeface="Whitney Black" pitchFamily="2" charset="0"/>
                <a:ea typeface="+mj-ea"/>
                <a:cs typeface="+mj-cs"/>
              </a:defRPr>
            </a:lvl1pPr>
          </a:lstStyle>
          <a:p>
            <a:pPr>
              <a:lnSpc>
                <a:spcPct val="100000"/>
              </a:lnSpc>
            </a:pPr>
            <a:endParaRPr lang="en-US" sz="4400" i="0" spc="40" baseline="0" dirty="0">
              <a:solidFill>
                <a:schemeClr val="bg1"/>
              </a:solidFill>
              <a:latin typeface="+mj-lt"/>
              <a:cs typeface="Futura Medium" panose="020B0602020204020303" pitchFamily="34" charset="-79"/>
            </a:endParaRPr>
          </a:p>
        </p:txBody>
      </p:sp>
      <p:sp>
        <p:nvSpPr>
          <p:cNvPr id="12" name="Rectangle 11">
            <a:extLst>
              <a:ext uri="{FF2B5EF4-FFF2-40B4-BE49-F238E27FC236}">
                <a16:creationId xmlns:a16="http://schemas.microsoft.com/office/drawing/2014/main" id="{D98E56EB-2675-42C0-A3E0-FF11813BBB01}"/>
              </a:ext>
            </a:extLst>
          </p:cNvPr>
          <p:cNvSpPr/>
          <p:nvPr userDrawn="1"/>
        </p:nvSpPr>
        <p:spPr>
          <a:xfrm>
            <a:off x="1" y="1"/>
            <a:ext cx="12192000" cy="6993240"/>
          </a:xfrm>
          <a:prstGeom prst="rect">
            <a:avLst/>
          </a:prstGeom>
          <a:solidFill>
            <a:srgbClr val="B53C36">
              <a:alpha val="84000"/>
            </a:srgbClr>
          </a:solidFill>
          <a:ln w="127000" cap="rnd"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67" dirty="0">
              <a:solidFill>
                <a:schemeClr val="bg1"/>
              </a:solidFill>
            </a:endParaRPr>
          </a:p>
        </p:txBody>
      </p:sp>
      <p:cxnSp>
        <p:nvCxnSpPr>
          <p:cNvPr id="6" name="Straight Connector 5">
            <a:extLst>
              <a:ext uri="{FF2B5EF4-FFF2-40B4-BE49-F238E27FC236}">
                <a16:creationId xmlns:a16="http://schemas.microsoft.com/office/drawing/2014/main" id="{1B188CB3-82AF-AF4A-857C-F98D119B5078}"/>
              </a:ext>
            </a:extLst>
          </p:cNvPr>
          <p:cNvCxnSpPr>
            <a:cxnSpLocks/>
          </p:cNvCxnSpPr>
          <p:nvPr userDrawn="1"/>
        </p:nvCxnSpPr>
        <p:spPr>
          <a:xfrm>
            <a:off x="990981" y="3491265"/>
            <a:ext cx="9464984"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957E4A9-D45F-4D49-AE4F-1A4C4B8FA116}"/>
              </a:ext>
            </a:extLst>
          </p:cNvPr>
          <p:cNvSpPr>
            <a:spLocks noGrp="1"/>
          </p:cNvSpPr>
          <p:nvPr>
            <p:ph type="body" sz="quarter" idx="11" hasCustomPrompt="1"/>
          </p:nvPr>
        </p:nvSpPr>
        <p:spPr>
          <a:xfrm>
            <a:off x="990600" y="2240374"/>
            <a:ext cx="9464675" cy="963907"/>
          </a:xfrm>
          <a:prstGeom prst="rect">
            <a:avLst/>
          </a:prstGeom>
        </p:spPr>
        <p:txBody>
          <a:bodyPr lIns="36000" tIns="72000"/>
          <a:lstStyle>
            <a:lvl1pPr marL="0" marR="0" indent="0" algn="l" defTabSz="457200" rtl="0" eaLnBrk="1" fontAlgn="auto" latinLnBrk="0" hangingPunct="1">
              <a:lnSpc>
                <a:spcPct val="100000"/>
              </a:lnSpc>
              <a:spcBef>
                <a:spcPct val="20000"/>
              </a:spcBef>
              <a:spcAft>
                <a:spcPts val="0"/>
              </a:spcAft>
              <a:buClrTx/>
              <a:buSzTx/>
              <a:buFont typeface="Arial"/>
              <a:buNone/>
              <a:tabLst/>
              <a:defRPr sz="5900" b="1">
                <a:solidFill>
                  <a:schemeClr val="bg1"/>
                </a:solidFill>
              </a:defRPr>
            </a:lvl1pPr>
          </a:lstStyle>
          <a:p>
            <a:pPr lvl="0"/>
            <a:r>
              <a:rPr lang="en-US" dirty="0"/>
              <a:t>Divider Slide </a:t>
            </a:r>
          </a:p>
        </p:txBody>
      </p:sp>
      <p:sp>
        <p:nvSpPr>
          <p:cNvPr id="13" name="Text Placeholder 12">
            <a:extLst>
              <a:ext uri="{FF2B5EF4-FFF2-40B4-BE49-F238E27FC236}">
                <a16:creationId xmlns:a16="http://schemas.microsoft.com/office/drawing/2014/main" id="{13EA10ED-F90B-4F88-8D48-65DD381EF79E}"/>
              </a:ext>
            </a:extLst>
          </p:cNvPr>
          <p:cNvSpPr>
            <a:spLocks noGrp="1"/>
          </p:cNvSpPr>
          <p:nvPr>
            <p:ph type="body" sz="quarter" idx="12" hasCustomPrompt="1"/>
          </p:nvPr>
        </p:nvSpPr>
        <p:spPr>
          <a:xfrm>
            <a:off x="990600" y="3778250"/>
            <a:ext cx="9464675" cy="793750"/>
          </a:xfrm>
          <a:prstGeom prst="rect">
            <a:avLst/>
          </a:prstGeom>
        </p:spPr>
        <p:txBody>
          <a:bodyPr/>
          <a:lstStyle>
            <a:lvl1pPr marL="0" indent="0">
              <a:buNone/>
              <a:defRPr sz="2800">
                <a:solidFill>
                  <a:schemeClr val="bg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dirty="0"/>
              <a:t>Optional text </a:t>
            </a:r>
          </a:p>
        </p:txBody>
      </p:sp>
    </p:spTree>
    <p:extLst>
      <p:ext uri="{BB962C8B-B14F-4D97-AF65-F5344CB8AC3E}">
        <p14:creationId xmlns:p14="http://schemas.microsoft.com/office/powerpoint/2010/main" val="4183209430"/>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Section Header">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2FDBF4-1EA5-47C4-A25B-D3D33DDD58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3255" b="12351"/>
          <a:stretch/>
        </p:blipFill>
        <p:spPr>
          <a:xfrm>
            <a:off x="-124264" y="-45587"/>
            <a:ext cx="12316264" cy="6903587"/>
          </a:xfrm>
          <a:prstGeom prst="rect">
            <a:avLst/>
          </a:prstGeom>
        </p:spPr>
      </p:pic>
      <p:sp>
        <p:nvSpPr>
          <p:cNvPr id="5" name="Title 1">
            <a:extLst>
              <a:ext uri="{FF2B5EF4-FFF2-40B4-BE49-F238E27FC236}">
                <a16:creationId xmlns:a16="http://schemas.microsoft.com/office/drawing/2014/main" id="{EAFAC762-6BF1-8A49-8EBB-B9952D3EA71A}"/>
              </a:ext>
            </a:extLst>
          </p:cNvPr>
          <p:cNvSpPr txBox="1">
            <a:spLocks/>
          </p:cNvSpPr>
          <p:nvPr userDrawn="1"/>
        </p:nvSpPr>
        <p:spPr>
          <a:xfrm>
            <a:off x="952881" y="2558497"/>
            <a:ext cx="8171240" cy="5335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6480A1"/>
                </a:solidFill>
                <a:latin typeface="Whitney Black" pitchFamily="2" charset="0"/>
                <a:ea typeface="+mj-ea"/>
                <a:cs typeface="+mj-cs"/>
              </a:defRPr>
            </a:lvl1pPr>
          </a:lstStyle>
          <a:p>
            <a:pPr>
              <a:lnSpc>
                <a:spcPct val="100000"/>
              </a:lnSpc>
            </a:pPr>
            <a:endParaRPr lang="en-US" sz="4400" i="0" spc="40" baseline="0" dirty="0">
              <a:solidFill>
                <a:schemeClr val="bg1"/>
              </a:solidFill>
              <a:latin typeface="+mj-lt"/>
              <a:cs typeface="Futura Medium" panose="020B0602020204020303" pitchFamily="34" charset="-79"/>
            </a:endParaRPr>
          </a:p>
        </p:txBody>
      </p:sp>
      <p:sp>
        <p:nvSpPr>
          <p:cNvPr id="12" name="Rectangle 11">
            <a:extLst>
              <a:ext uri="{FF2B5EF4-FFF2-40B4-BE49-F238E27FC236}">
                <a16:creationId xmlns:a16="http://schemas.microsoft.com/office/drawing/2014/main" id="{D98E56EB-2675-42C0-A3E0-FF11813BBB01}"/>
              </a:ext>
            </a:extLst>
          </p:cNvPr>
          <p:cNvSpPr/>
          <p:nvPr userDrawn="1"/>
        </p:nvSpPr>
        <p:spPr>
          <a:xfrm>
            <a:off x="-124264" y="-45587"/>
            <a:ext cx="12341248" cy="6903587"/>
          </a:xfrm>
          <a:prstGeom prst="rect">
            <a:avLst/>
          </a:prstGeom>
          <a:solidFill>
            <a:srgbClr val="B53C36">
              <a:alpha val="84000"/>
            </a:srgbClr>
          </a:solidFill>
          <a:ln w="127000" cap="rnd"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67" dirty="0">
              <a:solidFill>
                <a:schemeClr val="bg1"/>
              </a:solidFill>
            </a:endParaRPr>
          </a:p>
        </p:txBody>
      </p:sp>
      <p:cxnSp>
        <p:nvCxnSpPr>
          <p:cNvPr id="6" name="Straight Connector 5">
            <a:extLst>
              <a:ext uri="{FF2B5EF4-FFF2-40B4-BE49-F238E27FC236}">
                <a16:creationId xmlns:a16="http://schemas.microsoft.com/office/drawing/2014/main" id="{1B188CB3-82AF-AF4A-857C-F98D119B5078}"/>
              </a:ext>
            </a:extLst>
          </p:cNvPr>
          <p:cNvCxnSpPr>
            <a:cxnSpLocks/>
          </p:cNvCxnSpPr>
          <p:nvPr userDrawn="1"/>
        </p:nvCxnSpPr>
        <p:spPr>
          <a:xfrm>
            <a:off x="990981" y="3491265"/>
            <a:ext cx="9464984"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957E4A9-D45F-4D49-AE4F-1A4C4B8FA116}"/>
              </a:ext>
            </a:extLst>
          </p:cNvPr>
          <p:cNvSpPr>
            <a:spLocks noGrp="1"/>
          </p:cNvSpPr>
          <p:nvPr>
            <p:ph type="body" sz="quarter" idx="11" hasCustomPrompt="1"/>
          </p:nvPr>
        </p:nvSpPr>
        <p:spPr>
          <a:xfrm>
            <a:off x="990600" y="2240374"/>
            <a:ext cx="9464675" cy="963907"/>
          </a:xfrm>
          <a:prstGeom prst="rect">
            <a:avLst/>
          </a:prstGeom>
        </p:spPr>
        <p:txBody>
          <a:bodyPr lIns="36000" tIns="72000"/>
          <a:lstStyle>
            <a:lvl1pPr marL="0" marR="0" indent="0" algn="l" defTabSz="457200" rtl="0" eaLnBrk="1" fontAlgn="auto" latinLnBrk="0" hangingPunct="1">
              <a:lnSpc>
                <a:spcPct val="100000"/>
              </a:lnSpc>
              <a:spcBef>
                <a:spcPct val="20000"/>
              </a:spcBef>
              <a:spcAft>
                <a:spcPts val="0"/>
              </a:spcAft>
              <a:buClrTx/>
              <a:buSzTx/>
              <a:buFont typeface="Arial"/>
              <a:buNone/>
              <a:tabLst/>
              <a:defRPr sz="5900" b="1">
                <a:solidFill>
                  <a:schemeClr val="bg1"/>
                </a:solidFill>
              </a:defRPr>
            </a:lvl1pPr>
          </a:lstStyle>
          <a:p>
            <a:pPr lvl="0"/>
            <a:r>
              <a:rPr lang="en-US" dirty="0"/>
              <a:t>Divider Slide </a:t>
            </a:r>
          </a:p>
        </p:txBody>
      </p:sp>
      <p:sp>
        <p:nvSpPr>
          <p:cNvPr id="13" name="Text Placeholder 12">
            <a:extLst>
              <a:ext uri="{FF2B5EF4-FFF2-40B4-BE49-F238E27FC236}">
                <a16:creationId xmlns:a16="http://schemas.microsoft.com/office/drawing/2014/main" id="{13EA10ED-F90B-4F88-8D48-65DD381EF79E}"/>
              </a:ext>
            </a:extLst>
          </p:cNvPr>
          <p:cNvSpPr>
            <a:spLocks noGrp="1"/>
          </p:cNvSpPr>
          <p:nvPr>
            <p:ph type="body" sz="quarter" idx="12" hasCustomPrompt="1"/>
          </p:nvPr>
        </p:nvSpPr>
        <p:spPr>
          <a:xfrm>
            <a:off x="990600" y="3778250"/>
            <a:ext cx="9464675" cy="793750"/>
          </a:xfrm>
          <a:prstGeom prst="rect">
            <a:avLst/>
          </a:prstGeom>
        </p:spPr>
        <p:txBody>
          <a:bodyPr/>
          <a:lstStyle>
            <a:lvl1pPr marL="0" indent="0">
              <a:buNone/>
              <a:defRPr sz="2800">
                <a:solidFill>
                  <a:schemeClr val="bg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dirty="0"/>
              <a:t>Optional text </a:t>
            </a:r>
          </a:p>
        </p:txBody>
      </p:sp>
    </p:spTree>
    <p:extLst>
      <p:ext uri="{BB962C8B-B14F-4D97-AF65-F5344CB8AC3E}">
        <p14:creationId xmlns:p14="http://schemas.microsoft.com/office/powerpoint/2010/main" val="3440280338"/>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Section Header">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AFA856-FC9B-4BC5-8349-715412E29146}"/>
              </a:ext>
            </a:extLst>
          </p:cNvPr>
          <p:cNvPicPr>
            <a:picLocks noChangeAspect="1"/>
          </p:cNvPicPr>
          <p:nvPr userDrawn="1"/>
        </p:nvPicPr>
        <p:blipFill rotWithShape="1">
          <a:blip r:embed="rId2"/>
          <a:srcRect t="7605" b="8161"/>
          <a:stretch/>
        </p:blipFill>
        <p:spPr>
          <a:xfrm>
            <a:off x="0" y="-45587"/>
            <a:ext cx="12293599" cy="6903587"/>
          </a:xfrm>
          <a:prstGeom prst="rect">
            <a:avLst/>
          </a:prstGeom>
        </p:spPr>
      </p:pic>
      <p:sp>
        <p:nvSpPr>
          <p:cNvPr id="5" name="Title 1">
            <a:extLst>
              <a:ext uri="{FF2B5EF4-FFF2-40B4-BE49-F238E27FC236}">
                <a16:creationId xmlns:a16="http://schemas.microsoft.com/office/drawing/2014/main" id="{EAFAC762-6BF1-8A49-8EBB-B9952D3EA71A}"/>
              </a:ext>
            </a:extLst>
          </p:cNvPr>
          <p:cNvSpPr txBox="1">
            <a:spLocks/>
          </p:cNvSpPr>
          <p:nvPr userDrawn="1"/>
        </p:nvSpPr>
        <p:spPr>
          <a:xfrm>
            <a:off x="952881" y="2558497"/>
            <a:ext cx="8171240" cy="5335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6480A1"/>
                </a:solidFill>
                <a:latin typeface="Whitney Black" pitchFamily="2" charset="0"/>
                <a:ea typeface="+mj-ea"/>
                <a:cs typeface="+mj-cs"/>
              </a:defRPr>
            </a:lvl1pPr>
          </a:lstStyle>
          <a:p>
            <a:pPr>
              <a:lnSpc>
                <a:spcPct val="100000"/>
              </a:lnSpc>
            </a:pPr>
            <a:endParaRPr lang="en-US" sz="4400" i="0" spc="40" baseline="0" dirty="0">
              <a:solidFill>
                <a:schemeClr val="bg1"/>
              </a:solidFill>
              <a:latin typeface="+mj-lt"/>
              <a:cs typeface="Futura Medium" panose="020B0602020204020303" pitchFamily="34" charset="-79"/>
            </a:endParaRPr>
          </a:p>
        </p:txBody>
      </p:sp>
      <p:sp>
        <p:nvSpPr>
          <p:cNvPr id="12" name="Rectangle 11">
            <a:extLst>
              <a:ext uri="{FF2B5EF4-FFF2-40B4-BE49-F238E27FC236}">
                <a16:creationId xmlns:a16="http://schemas.microsoft.com/office/drawing/2014/main" id="{D98E56EB-2675-42C0-A3E0-FF11813BBB01}"/>
              </a:ext>
            </a:extLst>
          </p:cNvPr>
          <p:cNvSpPr/>
          <p:nvPr userDrawn="1"/>
        </p:nvSpPr>
        <p:spPr>
          <a:xfrm>
            <a:off x="-1" y="-45587"/>
            <a:ext cx="12293599" cy="6903587"/>
          </a:xfrm>
          <a:prstGeom prst="rect">
            <a:avLst/>
          </a:prstGeom>
          <a:solidFill>
            <a:srgbClr val="B53C36">
              <a:alpha val="84000"/>
            </a:srgbClr>
          </a:solidFill>
          <a:ln w="127000" cap="rnd"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67" dirty="0">
              <a:solidFill>
                <a:schemeClr val="bg1"/>
              </a:solidFill>
            </a:endParaRPr>
          </a:p>
        </p:txBody>
      </p:sp>
      <p:cxnSp>
        <p:nvCxnSpPr>
          <p:cNvPr id="6" name="Straight Connector 5">
            <a:extLst>
              <a:ext uri="{FF2B5EF4-FFF2-40B4-BE49-F238E27FC236}">
                <a16:creationId xmlns:a16="http://schemas.microsoft.com/office/drawing/2014/main" id="{1B188CB3-82AF-AF4A-857C-F98D119B5078}"/>
              </a:ext>
            </a:extLst>
          </p:cNvPr>
          <p:cNvCxnSpPr>
            <a:cxnSpLocks/>
          </p:cNvCxnSpPr>
          <p:nvPr userDrawn="1"/>
        </p:nvCxnSpPr>
        <p:spPr>
          <a:xfrm>
            <a:off x="990981" y="3491265"/>
            <a:ext cx="9464984"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957E4A9-D45F-4D49-AE4F-1A4C4B8FA116}"/>
              </a:ext>
            </a:extLst>
          </p:cNvPr>
          <p:cNvSpPr>
            <a:spLocks noGrp="1"/>
          </p:cNvSpPr>
          <p:nvPr>
            <p:ph type="body" sz="quarter" idx="11" hasCustomPrompt="1"/>
          </p:nvPr>
        </p:nvSpPr>
        <p:spPr>
          <a:xfrm>
            <a:off x="990600" y="2240374"/>
            <a:ext cx="9464675" cy="963907"/>
          </a:xfrm>
          <a:prstGeom prst="rect">
            <a:avLst/>
          </a:prstGeom>
        </p:spPr>
        <p:txBody>
          <a:bodyPr lIns="36000" tIns="72000"/>
          <a:lstStyle>
            <a:lvl1pPr marL="0" marR="0" indent="0" algn="l" defTabSz="457200" rtl="0" eaLnBrk="1" fontAlgn="auto" latinLnBrk="0" hangingPunct="1">
              <a:lnSpc>
                <a:spcPct val="100000"/>
              </a:lnSpc>
              <a:spcBef>
                <a:spcPct val="20000"/>
              </a:spcBef>
              <a:spcAft>
                <a:spcPts val="0"/>
              </a:spcAft>
              <a:buClrTx/>
              <a:buSzTx/>
              <a:buFont typeface="Arial"/>
              <a:buNone/>
              <a:tabLst/>
              <a:defRPr sz="5900" b="1">
                <a:solidFill>
                  <a:schemeClr val="bg1"/>
                </a:solidFill>
              </a:defRPr>
            </a:lvl1pPr>
          </a:lstStyle>
          <a:p>
            <a:pPr lvl="0"/>
            <a:r>
              <a:rPr lang="en-US" dirty="0"/>
              <a:t>Divider Slide </a:t>
            </a:r>
          </a:p>
        </p:txBody>
      </p:sp>
      <p:sp>
        <p:nvSpPr>
          <p:cNvPr id="13" name="Text Placeholder 12">
            <a:extLst>
              <a:ext uri="{FF2B5EF4-FFF2-40B4-BE49-F238E27FC236}">
                <a16:creationId xmlns:a16="http://schemas.microsoft.com/office/drawing/2014/main" id="{13EA10ED-F90B-4F88-8D48-65DD381EF79E}"/>
              </a:ext>
            </a:extLst>
          </p:cNvPr>
          <p:cNvSpPr>
            <a:spLocks noGrp="1"/>
          </p:cNvSpPr>
          <p:nvPr>
            <p:ph type="body" sz="quarter" idx="12" hasCustomPrompt="1"/>
          </p:nvPr>
        </p:nvSpPr>
        <p:spPr>
          <a:xfrm>
            <a:off x="990600" y="3778250"/>
            <a:ext cx="9464675" cy="793750"/>
          </a:xfrm>
          <a:prstGeom prst="rect">
            <a:avLst/>
          </a:prstGeom>
        </p:spPr>
        <p:txBody>
          <a:bodyPr/>
          <a:lstStyle>
            <a:lvl1pPr marL="0" indent="0">
              <a:buNone/>
              <a:defRPr sz="2800">
                <a:solidFill>
                  <a:schemeClr val="bg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dirty="0"/>
              <a:t>Optional text </a:t>
            </a:r>
          </a:p>
        </p:txBody>
      </p:sp>
    </p:spTree>
    <p:extLst>
      <p:ext uri="{BB962C8B-B14F-4D97-AF65-F5344CB8AC3E}">
        <p14:creationId xmlns:p14="http://schemas.microsoft.com/office/powerpoint/2010/main" val="756604908"/>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bg>
      <p:bgRef idx="1001">
        <a:schemeClr val="bg1"/>
      </p:bgRef>
    </p:bg>
    <p:spTree>
      <p:nvGrpSpPr>
        <p:cNvPr id="1" name=""/>
        <p:cNvGrpSpPr/>
        <p:nvPr/>
      </p:nvGrpSpPr>
      <p:grpSpPr>
        <a:xfrm>
          <a:off x="0" y="0"/>
          <a:ext cx="0" cy="0"/>
          <a:chOff x="0" y="0"/>
          <a:chExt cx="0" cy="0"/>
        </a:xfrm>
      </p:grpSpPr>
      <p:pic>
        <p:nvPicPr>
          <p:cNvPr id="8" name="Picture 7" descr="A body of water with a mountain in the background&#10;&#10;Description generated with very high confidence">
            <a:extLst>
              <a:ext uri="{FF2B5EF4-FFF2-40B4-BE49-F238E27FC236}">
                <a16:creationId xmlns:a16="http://schemas.microsoft.com/office/drawing/2014/main" id="{3F273973-845B-43AB-A3CD-AF41643039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93600" cy="6858000"/>
          </a:xfrm>
          <a:prstGeom prst="rect">
            <a:avLst/>
          </a:prstGeom>
        </p:spPr>
      </p:pic>
      <p:sp>
        <p:nvSpPr>
          <p:cNvPr id="5" name="Title 1">
            <a:extLst>
              <a:ext uri="{FF2B5EF4-FFF2-40B4-BE49-F238E27FC236}">
                <a16:creationId xmlns:a16="http://schemas.microsoft.com/office/drawing/2014/main" id="{EAFAC762-6BF1-8A49-8EBB-B9952D3EA71A}"/>
              </a:ext>
            </a:extLst>
          </p:cNvPr>
          <p:cNvSpPr txBox="1">
            <a:spLocks/>
          </p:cNvSpPr>
          <p:nvPr userDrawn="1"/>
        </p:nvSpPr>
        <p:spPr>
          <a:xfrm>
            <a:off x="952881" y="2558497"/>
            <a:ext cx="8171240" cy="5335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6480A1"/>
                </a:solidFill>
                <a:latin typeface="Whitney Black" pitchFamily="2" charset="0"/>
                <a:ea typeface="+mj-ea"/>
                <a:cs typeface="+mj-cs"/>
              </a:defRPr>
            </a:lvl1pPr>
          </a:lstStyle>
          <a:p>
            <a:pPr>
              <a:lnSpc>
                <a:spcPct val="100000"/>
              </a:lnSpc>
            </a:pPr>
            <a:endParaRPr lang="en-US" sz="4400" i="0" spc="40" baseline="0" dirty="0">
              <a:solidFill>
                <a:schemeClr val="bg1"/>
              </a:solidFill>
              <a:latin typeface="+mj-lt"/>
              <a:cs typeface="Futura Medium" panose="020B0602020204020303" pitchFamily="34" charset="-79"/>
            </a:endParaRPr>
          </a:p>
        </p:txBody>
      </p:sp>
      <p:sp>
        <p:nvSpPr>
          <p:cNvPr id="12" name="Rectangle 11">
            <a:extLst>
              <a:ext uri="{FF2B5EF4-FFF2-40B4-BE49-F238E27FC236}">
                <a16:creationId xmlns:a16="http://schemas.microsoft.com/office/drawing/2014/main" id="{D98E56EB-2675-42C0-A3E0-FF11813BBB01}"/>
              </a:ext>
            </a:extLst>
          </p:cNvPr>
          <p:cNvSpPr/>
          <p:nvPr userDrawn="1"/>
        </p:nvSpPr>
        <p:spPr>
          <a:xfrm>
            <a:off x="-24581" y="-45587"/>
            <a:ext cx="12318181" cy="6903587"/>
          </a:xfrm>
          <a:prstGeom prst="rect">
            <a:avLst/>
          </a:prstGeom>
          <a:solidFill>
            <a:srgbClr val="B53C36">
              <a:alpha val="84000"/>
            </a:srgbClr>
          </a:solidFill>
          <a:ln w="127000" cap="rnd"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67" dirty="0">
              <a:solidFill>
                <a:schemeClr val="bg1"/>
              </a:solidFill>
            </a:endParaRPr>
          </a:p>
        </p:txBody>
      </p:sp>
      <p:cxnSp>
        <p:nvCxnSpPr>
          <p:cNvPr id="6" name="Straight Connector 5">
            <a:extLst>
              <a:ext uri="{FF2B5EF4-FFF2-40B4-BE49-F238E27FC236}">
                <a16:creationId xmlns:a16="http://schemas.microsoft.com/office/drawing/2014/main" id="{1B188CB3-82AF-AF4A-857C-F98D119B5078}"/>
              </a:ext>
            </a:extLst>
          </p:cNvPr>
          <p:cNvCxnSpPr>
            <a:cxnSpLocks/>
          </p:cNvCxnSpPr>
          <p:nvPr userDrawn="1"/>
        </p:nvCxnSpPr>
        <p:spPr>
          <a:xfrm>
            <a:off x="990981" y="3491265"/>
            <a:ext cx="9464984"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957E4A9-D45F-4D49-AE4F-1A4C4B8FA116}"/>
              </a:ext>
            </a:extLst>
          </p:cNvPr>
          <p:cNvSpPr>
            <a:spLocks noGrp="1"/>
          </p:cNvSpPr>
          <p:nvPr>
            <p:ph type="body" sz="quarter" idx="11" hasCustomPrompt="1"/>
          </p:nvPr>
        </p:nvSpPr>
        <p:spPr>
          <a:xfrm>
            <a:off x="990600" y="2240374"/>
            <a:ext cx="9464675" cy="963907"/>
          </a:xfrm>
          <a:prstGeom prst="rect">
            <a:avLst/>
          </a:prstGeom>
        </p:spPr>
        <p:txBody>
          <a:bodyPr lIns="36000" tIns="72000"/>
          <a:lstStyle>
            <a:lvl1pPr marL="0" marR="0" indent="0" algn="l" defTabSz="457200" rtl="0" eaLnBrk="1" fontAlgn="auto" latinLnBrk="0" hangingPunct="1">
              <a:lnSpc>
                <a:spcPct val="100000"/>
              </a:lnSpc>
              <a:spcBef>
                <a:spcPct val="20000"/>
              </a:spcBef>
              <a:spcAft>
                <a:spcPts val="0"/>
              </a:spcAft>
              <a:buClrTx/>
              <a:buSzTx/>
              <a:buFont typeface="Arial"/>
              <a:buNone/>
              <a:tabLst/>
              <a:defRPr sz="5900" b="1">
                <a:solidFill>
                  <a:schemeClr val="bg1"/>
                </a:solidFill>
              </a:defRPr>
            </a:lvl1pPr>
          </a:lstStyle>
          <a:p>
            <a:pPr lvl="0"/>
            <a:r>
              <a:rPr lang="en-US" dirty="0"/>
              <a:t>Divider Slide </a:t>
            </a:r>
          </a:p>
        </p:txBody>
      </p:sp>
      <p:sp>
        <p:nvSpPr>
          <p:cNvPr id="13" name="Text Placeholder 12">
            <a:extLst>
              <a:ext uri="{FF2B5EF4-FFF2-40B4-BE49-F238E27FC236}">
                <a16:creationId xmlns:a16="http://schemas.microsoft.com/office/drawing/2014/main" id="{13EA10ED-F90B-4F88-8D48-65DD381EF79E}"/>
              </a:ext>
            </a:extLst>
          </p:cNvPr>
          <p:cNvSpPr>
            <a:spLocks noGrp="1"/>
          </p:cNvSpPr>
          <p:nvPr>
            <p:ph type="body" sz="quarter" idx="12" hasCustomPrompt="1"/>
          </p:nvPr>
        </p:nvSpPr>
        <p:spPr>
          <a:xfrm>
            <a:off x="990600" y="3778250"/>
            <a:ext cx="9464675" cy="793750"/>
          </a:xfrm>
          <a:prstGeom prst="rect">
            <a:avLst/>
          </a:prstGeom>
        </p:spPr>
        <p:txBody>
          <a:bodyPr/>
          <a:lstStyle>
            <a:lvl1pPr marL="0" indent="0">
              <a:buNone/>
              <a:defRPr sz="2800">
                <a:solidFill>
                  <a:schemeClr val="bg1"/>
                </a:solidFill>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dirty="0"/>
              <a:t>Optional text </a:t>
            </a:r>
          </a:p>
        </p:txBody>
      </p:sp>
    </p:spTree>
    <p:extLst>
      <p:ext uri="{BB962C8B-B14F-4D97-AF65-F5344CB8AC3E}">
        <p14:creationId xmlns:p14="http://schemas.microsoft.com/office/powerpoint/2010/main" val="925001260"/>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C8319A-4CBE-9948-BD1D-98BA0E4F58EB}"/>
              </a:ext>
            </a:extLst>
          </p:cNvPr>
          <p:cNvSpPr/>
          <p:nvPr userDrawn="1"/>
        </p:nvSpPr>
        <p:spPr>
          <a:xfrm>
            <a:off x="-1" y="0"/>
            <a:ext cx="5307105" cy="6858000"/>
          </a:xfrm>
          <a:prstGeom prst="rect">
            <a:avLst/>
          </a:prstGeom>
          <a:solidFill>
            <a:srgbClr val="B53C36"/>
          </a:solidFill>
          <a:ln w="127000" cap="rnd"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a:solidFill>
                <a:schemeClr val="bg1"/>
              </a:solidFill>
            </a:endParaRPr>
          </a:p>
        </p:txBody>
      </p:sp>
      <p:pic>
        <p:nvPicPr>
          <p:cNvPr id="4" name="Picture 3">
            <a:extLst>
              <a:ext uri="{FF2B5EF4-FFF2-40B4-BE49-F238E27FC236}">
                <a16:creationId xmlns:a16="http://schemas.microsoft.com/office/drawing/2014/main" id="{8E6B75DD-2970-9741-8A45-507D3D0EC0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1486" y="1579633"/>
            <a:ext cx="2431264" cy="1025411"/>
          </a:xfrm>
          <a:prstGeom prst="rect">
            <a:avLst/>
          </a:prstGeom>
        </p:spPr>
      </p:pic>
      <p:cxnSp>
        <p:nvCxnSpPr>
          <p:cNvPr id="5" name="Straight Connector 4">
            <a:extLst>
              <a:ext uri="{FF2B5EF4-FFF2-40B4-BE49-F238E27FC236}">
                <a16:creationId xmlns:a16="http://schemas.microsoft.com/office/drawing/2014/main" id="{0E7CDA25-8BFD-C649-86BC-66D8E844C86C}"/>
              </a:ext>
            </a:extLst>
          </p:cNvPr>
          <p:cNvCxnSpPr>
            <a:cxnSpLocks/>
          </p:cNvCxnSpPr>
          <p:nvPr userDrawn="1"/>
        </p:nvCxnSpPr>
        <p:spPr>
          <a:xfrm>
            <a:off x="5871486" y="2924587"/>
            <a:ext cx="4918316" cy="0"/>
          </a:xfrm>
          <a:prstGeom prst="line">
            <a:avLst/>
          </a:prstGeom>
          <a:ln w="69850">
            <a:solidFill>
              <a:srgbClr val="B53C36"/>
            </a:solidFill>
          </a:ln>
        </p:spPr>
        <p:style>
          <a:lnRef idx="1">
            <a:schemeClr val="accent1"/>
          </a:lnRef>
          <a:fillRef idx="0">
            <a:schemeClr val="accent1"/>
          </a:fillRef>
          <a:effectRef idx="0">
            <a:schemeClr val="accent1"/>
          </a:effectRef>
          <a:fontRef idx="minor">
            <a:schemeClr val="tx1"/>
          </a:fontRef>
        </p:style>
      </p:cxnSp>
      <p:sp>
        <p:nvSpPr>
          <p:cNvPr id="10" name="Title 3">
            <a:extLst>
              <a:ext uri="{FF2B5EF4-FFF2-40B4-BE49-F238E27FC236}">
                <a16:creationId xmlns:a16="http://schemas.microsoft.com/office/drawing/2014/main" id="{B628494E-509D-4445-A32B-644B313AA2E6}"/>
              </a:ext>
            </a:extLst>
          </p:cNvPr>
          <p:cNvSpPr txBox="1">
            <a:spLocks/>
          </p:cNvSpPr>
          <p:nvPr userDrawn="1"/>
        </p:nvSpPr>
        <p:spPr>
          <a:xfrm>
            <a:off x="5871486" y="3231862"/>
            <a:ext cx="3958314" cy="68927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b="1" dirty="0">
                <a:solidFill>
                  <a:srgbClr val="B53C36"/>
                </a:solidFill>
                <a:latin typeface="Century Gothic" panose="020B0502020202020204" pitchFamily="34" charset="0"/>
              </a:rPr>
              <a:t>Thank You</a:t>
            </a:r>
          </a:p>
        </p:txBody>
      </p:sp>
      <p:pic>
        <p:nvPicPr>
          <p:cNvPr id="16" name="Picture 15" descr="A close up of a logo&#10;&#10;Description automatically generated">
            <a:extLst>
              <a:ext uri="{FF2B5EF4-FFF2-40B4-BE49-F238E27FC236}">
                <a16:creationId xmlns:a16="http://schemas.microsoft.com/office/drawing/2014/main" id="{A95F3023-F2C0-4D15-983F-5D35AFA5904B}"/>
              </a:ext>
            </a:extLst>
          </p:cNvPr>
          <p:cNvPicPr>
            <a:picLocks noChangeAspect="1"/>
          </p:cNvPicPr>
          <p:nvPr userDrawn="1"/>
        </p:nvPicPr>
        <p:blipFill rotWithShape="1">
          <a:blip r:embed="rId3"/>
          <a:srcRect l="16788" t="14576" r="18588" b="14643"/>
          <a:stretch/>
        </p:blipFill>
        <p:spPr>
          <a:xfrm>
            <a:off x="8658139" y="1590932"/>
            <a:ext cx="1383636" cy="1026084"/>
          </a:xfrm>
          <a:prstGeom prst="rect">
            <a:avLst/>
          </a:prstGeom>
        </p:spPr>
      </p:pic>
      <p:sp>
        <p:nvSpPr>
          <p:cNvPr id="15" name="Title 3">
            <a:extLst>
              <a:ext uri="{FF2B5EF4-FFF2-40B4-BE49-F238E27FC236}">
                <a16:creationId xmlns:a16="http://schemas.microsoft.com/office/drawing/2014/main" id="{D5BA7CE6-0AE2-407B-8253-A8C42359E1A7}"/>
              </a:ext>
            </a:extLst>
          </p:cNvPr>
          <p:cNvSpPr txBox="1">
            <a:spLocks/>
          </p:cNvSpPr>
          <p:nvPr userDrawn="1"/>
        </p:nvSpPr>
        <p:spPr>
          <a:xfrm>
            <a:off x="241725" y="1683203"/>
            <a:ext cx="4312346" cy="540254"/>
          </a:xfrm>
          <a:prstGeom prst="rect">
            <a:avLst/>
          </a:prstGeom>
        </p:spPr>
        <p:txBody>
          <a:bodyPr vert="horz" lIns="36000" tIns="7200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400" b="1" dirty="0">
                <a:solidFill>
                  <a:schemeClr val="bg1"/>
                </a:solidFill>
                <a:latin typeface="Century Gothic" panose="020B0502020202020204" pitchFamily="34" charset="0"/>
              </a:rPr>
              <a:t>Contact –</a:t>
            </a:r>
          </a:p>
        </p:txBody>
      </p:sp>
      <p:sp>
        <p:nvSpPr>
          <p:cNvPr id="17" name="Rectangle 16">
            <a:extLst>
              <a:ext uri="{FF2B5EF4-FFF2-40B4-BE49-F238E27FC236}">
                <a16:creationId xmlns:a16="http://schemas.microsoft.com/office/drawing/2014/main" id="{25C1CDDC-3B88-4772-B70D-848192D979BB}"/>
              </a:ext>
            </a:extLst>
          </p:cNvPr>
          <p:cNvSpPr/>
          <p:nvPr userDrawn="1"/>
        </p:nvSpPr>
        <p:spPr>
          <a:xfrm>
            <a:off x="241725" y="2506864"/>
            <a:ext cx="3507815" cy="395869"/>
          </a:xfrm>
          <a:prstGeom prst="rect">
            <a:avLst/>
          </a:prstGeom>
        </p:spPr>
        <p:txBody>
          <a:bodyPr wrap="none" lIns="36000" tIns="72000">
            <a:spAutoFit/>
          </a:bodyPr>
          <a:lstStyle/>
          <a:p>
            <a:r>
              <a:rPr lang="en-GB" b="1" dirty="0">
                <a:solidFill>
                  <a:schemeClr val="bg1"/>
                </a:solidFill>
                <a:latin typeface="Century Gothic" panose="020B0502020202020204" pitchFamily="34" charset="0"/>
              </a:rPr>
              <a:t>CPI: </a:t>
            </a:r>
            <a:r>
              <a:rPr lang="en-GB" dirty="0" err="1">
                <a:solidFill>
                  <a:schemeClr val="bg1"/>
                </a:solidFill>
                <a:latin typeface="Century Gothic" panose="020B0502020202020204" pitchFamily="34" charset="0"/>
              </a:rPr>
              <a:t>climatepolicyinitiative.org</a:t>
            </a:r>
            <a:endParaRPr lang="en-GB" dirty="0">
              <a:solidFill>
                <a:schemeClr val="bg1"/>
              </a:solidFill>
              <a:latin typeface="Century Gothic" panose="020B0502020202020204" pitchFamily="34" charset="0"/>
            </a:endParaRPr>
          </a:p>
        </p:txBody>
      </p:sp>
      <p:sp>
        <p:nvSpPr>
          <p:cNvPr id="18" name="Rectangle 17">
            <a:extLst>
              <a:ext uri="{FF2B5EF4-FFF2-40B4-BE49-F238E27FC236}">
                <a16:creationId xmlns:a16="http://schemas.microsoft.com/office/drawing/2014/main" id="{3D075AB9-429C-4426-812C-8E09F75C1894}"/>
              </a:ext>
            </a:extLst>
          </p:cNvPr>
          <p:cNvSpPr/>
          <p:nvPr userDrawn="1"/>
        </p:nvSpPr>
        <p:spPr>
          <a:xfrm>
            <a:off x="241725" y="2876196"/>
            <a:ext cx="4918316" cy="395869"/>
          </a:xfrm>
          <a:prstGeom prst="rect">
            <a:avLst/>
          </a:prstGeom>
        </p:spPr>
        <p:txBody>
          <a:bodyPr wrap="square" lIns="36000" tIns="72000">
            <a:spAutoFit/>
          </a:bodyPr>
          <a:lstStyle/>
          <a:p>
            <a:r>
              <a:rPr lang="en-GB" b="1" dirty="0">
                <a:solidFill>
                  <a:schemeClr val="bg1"/>
                </a:solidFill>
                <a:latin typeface="Century Gothic" panose="020B0502020202020204" pitchFamily="34" charset="0"/>
              </a:rPr>
              <a:t>IIGF:</a:t>
            </a:r>
            <a:r>
              <a:rPr lang="en-GB" dirty="0">
                <a:solidFill>
                  <a:schemeClr val="bg1"/>
                </a:solidFill>
                <a:latin typeface="Century Gothic" panose="020B0502020202020204" pitchFamily="34" charset="0"/>
              </a:rPr>
              <a:t> greenfinanceinchina.com</a:t>
            </a:r>
          </a:p>
        </p:txBody>
      </p:sp>
      <p:sp>
        <p:nvSpPr>
          <p:cNvPr id="19" name="Rectangle 18">
            <a:extLst>
              <a:ext uri="{FF2B5EF4-FFF2-40B4-BE49-F238E27FC236}">
                <a16:creationId xmlns:a16="http://schemas.microsoft.com/office/drawing/2014/main" id="{1A02A728-3A4B-4F93-BDEB-DBE170CBC1A7}"/>
              </a:ext>
            </a:extLst>
          </p:cNvPr>
          <p:cNvSpPr/>
          <p:nvPr userDrawn="1"/>
        </p:nvSpPr>
        <p:spPr>
          <a:xfrm>
            <a:off x="241725" y="3322120"/>
            <a:ext cx="4918316" cy="672867"/>
          </a:xfrm>
          <a:prstGeom prst="rect">
            <a:avLst/>
          </a:prstGeom>
        </p:spPr>
        <p:txBody>
          <a:bodyPr wrap="square" lIns="36000" tIns="72000">
            <a:spAutoFit/>
          </a:bodyPr>
          <a:lstStyle/>
          <a:p>
            <a:r>
              <a:rPr lang="en-GB" b="1" dirty="0">
                <a:solidFill>
                  <a:schemeClr val="bg1"/>
                </a:solidFill>
                <a:latin typeface="Century Gothic" panose="020B0502020202020204" pitchFamily="34" charset="0"/>
              </a:rPr>
              <a:t>Global Landscape of Climate Finance: </a:t>
            </a:r>
            <a:r>
              <a:rPr lang="en-GB" dirty="0" err="1">
                <a:solidFill>
                  <a:schemeClr val="bg1"/>
                </a:solidFill>
                <a:latin typeface="Century Gothic" panose="020B0502020202020204" pitchFamily="34" charset="0"/>
              </a:rPr>
              <a:t>climatefinancelandscape.org</a:t>
            </a:r>
            <a:endParaRPr lang="en-GB" dirty="0">
              <a:solidFill>
                <a:schemeClr val="bg1"/>
              </a:solidFill>
              <a:latin typeface="Century Gothic" panose="020B0502020202020204" pitchFamily="34" charset="0"/>
            </a:endParaRPr>
          </a:p>
        </p:txBody>
      </p:sp>
      <p:pic>
        <p:nvPicPr>
          <p:cNvPr id="20" name="Picture 19">
            <a:extLst>
              <a:ext uri="{FF2B5EF4-FFF2-40B4-BE49-F238E27FC236}">
                <a16:creationId xmlns:a16="http://schemas.microsoft.com/office/drawing/2014/main" id="{29901EE3-3E17-4DE9-93F1-31D77729F58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6887" y="5146362"/>
            <a:ext cx="427658" cy="386929"/>
          </a:xfrm>
          <a:prstGeom prst="rect">
            <a:avLst/>
          </a:prstGeom>
        </p:spPr>
      </p:pic>
      <p:pic>
        <p:nvPicPr>
          <p:cNvPr id="21" name="Picture 20">
            <a:extLst>
              <a:ext uri="{FF2B5EF4-FFF2-40B4-BE49-F238E27FC236}">
                <a16:creationId xmlns:a16="http://schemas.microsoft.com/office/drawing/2014/main" id="{D817F37F-4949-41D8-8272-3703F6A9CA4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74295" y="4597828"/>
            <a:ext cx="412842" cy="339643"/>
          </a:xfrm>
          <a:prstGeom prst="rect">
            <a:avLst/>
          </a:prstGeom>
        </p:spPr>
      </p:pic>
      <p:sp>
        <p:nvSpPr>
          <p:cNvPr id="22" name="TextBox 21">
            <a:extLst>
              <a:ext uri="{FF2B5EF4-FFF2-40B4-BE49-F238E27FC236}">
                <a16:creationId xmlns:a16="http://schemas.microsoft.com/office/drawing/2014/main" id="{B3C28815-B697-4CBE-A70C-A7607A8AC02F}"/>
              </a:ext>
            </a:extLst>
          </p:cNvPr>
          <p:cNvSpPr txBox="1"/>
          <p:nvPr userDrawn="1"/>
        </p:nvSpPr>
        <p:spPr>
          <a:xfrm>
            <a:off x="787419" y="4578778"/>
            <a:ext cx="3766652" cy="672867"/>
          </a:xfrm>
          <a:prstGeom prst="rect">
            <a:avLst/>
          </a:prstGeom>
          <a:noFill/>
        </p:spPr>
        <p:txBody>
          <a:bodyPr wrap="square" lIns="36000" tIns="72000" rtlCol="0">
            <a:spAutoFit/>
          </a:bodyPr>
          <a:lstStyle/>
          <a:p>
            <a:r>
              <a:rPr lang="en-GB" dirty="0">
                <a:solidFill>
                  <a:schemeClr val="bg1"/>
                </a:solidFill>
                <a:latin typeface="Century Gothic" panose="020B0502020202020204" pitchFamily="34" charset="0"/>
              </a:rPr>
              <a:t>@</a:t>
            </a:r>
            <a:r>
              <a:rPr lang="en-GB" dirty="0" err="1">
                <a:solidFill>
                  <a:schemeClr val="bg1"/>
                </a:solidFill>
                <a:latin typeface="Century Gothic" panose="020B0502020202020204" pitchFamily="34" charset="0"/>
              </a:rPr>
              <a:t>climatepolicy</a:t>
            </a:r>
            <a:r>
              <a:rPr lang="en-GB" dirty="0">
                <a:solidFill>
                  <a:schemeClr val="bg1"/>
                </a:solidFill>
                <a:latin typeface="Century Gothic" panose="020B0502020202020204" pitchFamily="34" charset="0"/>
              </a:rPr>
              <a:t>; @</a:t>
            </a:r>
            <a:r>
              <a:rPr lang="en-GB" dirty="0" err="1">
                <a:solidFill>
                  <a:schemeClr val="bg1"/>
                </a:solidFill>
                <a:latin typeface="Century Gothic" panose="020B0502020202020204" pitchFamily="34" charset="0"/>
              </a:rPr>
              <a:t>iigreenfin</a:t>
            </a:r>
            <a:r>
              <a:rPr lang="en-GB" dirty="0">
                <a:solidFill>
                  <a:schemeClr val="bg1"/>
                </a:solidFill>
                <a:latin typeface="Century Gothic" panose="020B0502020202020204" pitchFamily="34" charset="0"/>
              </a:rPr>
              <a:t> </a:t>
            </a:r>
          </a:p>
          <a:p>
            <a:endParaRPr lang="en-US" dirty="0"/>
          </a:p>
        </p:txBody>
      </p:sp>
      <p:sp>
        <p:nvSpPr>
          <p:cNvPr id="23" name="TextBox 22">
            <a:extLst>
              <a:ext uri="{FF2B5EF4-FFF2-40B4-BE49-F238E27FC236}">
                <a16:creationId xmlns:a16="http://schemas.microsoft.com/office/drawing/2014/main" id="{F2FE60F1-D19D-40FC-99DB-E086B694C3AE}"/>
              </a:ext>
            </a:extLst>
          </p:cNvPr>
          <p:cNvSpPr txBox="1"/>
          <p:nvPr userDrawn="1"/>
        </p:nvSpPr>
        <p:spPr>
          <a:xfrm>
            <a:off x="787419" y="5130477"/>
            <a:ext cx="3766652" cy="949866"/>
          </a:xfrm>
          <a:prstGeom prst="rect">
            <a:avLst/>
          </a:prstGeom>
          <a:noFill/>
        </p:spPr>
        <p:txBody>
          <a:bodyPr wrap="square" lIns="36000" tIns="72000" rtlCol="0">
            <a:spAutoFit/>
          </a:bodyPr>
          <a:lstStyle/>
          <a:p>
            <a:r>
              <a:rPr lang="en-GB" dirty="0">
                <a:solidFill>
                  <a:schemeClr val="bg1"/>
                </a:solidFill>
                <a:latin typeface="Century Gothic" panose="020B0502020202020204" pitchFamily="34" charset="0"/>
              </a:rPr>
              <a:t>@</a:t>
            </a:r>
            <a:r>
              <a:rPr lang="en-GB" dirty="0" err="1">
                <a:solidFill>
                  <a:schemeClr val="bg1"/>
                </a:solidFill>
                <a:latin typeface="Century Gothic" panose="020B0502020202020204" pitchFamily="34" charset="0"/>
              </a:rPr>
              <a:t>climatepolicyinitiative</a:t>
            </a:r>
            <a:r>
              <a:rPr lang="en-GB" dirty="0">
                <a:solidFill>
                  <a:schemeClr val="bg1"/>
                </a:solidFill>
                <a:latin typeface="Century Gothic" panose="020B0502020202020204" pitchFamily="34" charset="0"/>
              </a:rPr>
              <a:t>; @</a:t>
            </a:r>
            <a:r>
              <a:rPr lang="en-GB" dirty="0" err="1">
                <a:solidFill>
                  <a:schemeClr val="bg1"/>
                </a:solidFill>
                <a:latin typeface="Century Gothic" panose="020B0502020202020204" pitchFamily="34" charset="0"/>
              </a:rPr>
              <a:t>iigf</a:t>
            </a:r>
            <a:endParaRPr lang="en-GB" dirty="0">
              <a:solidFill>
                <a:schemeClr val="bg1"/>
              </a:solidFill>
              <a:latin typeface="Century Gothic" panose="020B0502020202020204" pitchFamily="34" charset="0"/>
            </a:endParaRPr>
          </a:p>
          <a:p>
            <a:r>
              <a:rPr lang="en-GB" dirty="0">
                <a:solidFill>
                  <a:schemeClr val="bg1"/>
                </a:solidFill>
                <a:latin typeface="Century Gothic" panose="020B0502020202020204" pitchFamily="34" charset="0"/>
              </a:rPr>
              <a:t> </a:t>
            </a:r>
          </a:p>
          <a:p>
            <a:endParaRPr lang="en-US" dirty="0"/>
          </a:p>
        </p:txBody>
      </p:sp>
      <p:pic>
        <p:nvPicPr>
          <p:cNvPr id="24" name="Picture 23">
            <a:extLst>
              <a:ext uri="{FF2B5EF4-FFF2-40B4-BE49-F238E27FC236}">
                <a16:creationId xmlns:a16="http://schemas.microsoft.com/office/drawing/2014/main" id="{EA3F1F2B-4002-47C0-873A-88910BCF49F0}"/>
              </a:ext>
            </a:extLst>
          </p:cNvPr>
          <p:cNvPicPr>
            <a:picLocks noChangeAspect="1"/>
          </p:cNvPicPr>
          <p:nvPr userDrawn="1"/>
        </p:nvPicPr>
        <p:blipFill>
          <a:blip r:embed="rId6"/>
          <a:stretch>
            <a:fillRect/>
          </a:stretch>
        </p:blipFill>
        <p:spPr>
          <a:xfrm>
            <a:off x="205187" y="5699467"/>
            <a:ext cx="551058" cy="551058"/>
          </a:xfrm>
          <a:prstGeom prst="rect">
            <a:avLst/>
          </a:prstGeom>
        </p:spPr>
      </p:pic>
      <p:sp>
        <p:nvSpPr>
          <p:cNvPr id="25" name="TextBox 24">
            <a:extLst>
              <a:ext uri="{FF2B5EF4-FFF2-40B4-BE49-F238E27FC236}">
                <a16:creationId xmlns:a16="http://schemas.microsoft.com/office/drawing/2014/main" id="{C8E5B623-F23E-4B21-A337-29A4CFD2119C}"/>
              </a:ext>
            </a:extLst>
          </p:cNvPr>
          <p:cNvSpPr txBox="1"/>
          <p:nvPr userDrawn="1"/>
        </p:nvSpPr>
        <p:spPr>
          <a:xfrm>
            <a:off x="787419" y="5759571"/>
            <a:ext cx="3766652" cy="949866"/>
          </a:xfrm>
          <a:prstGeom prst="rect">
            <a:avLst/>
          </a:prstGeom>
          <a:noFill/>
        </p:spPr>
        <p:txBody>
          <a:bodyPr wrap="square" lIns="36000" tIns="72000" rtlCol="0">
            <a:spAutoFit/>
          </a:bodyPr>
          <a:lstStyle/>
          <a:p>
            <a:r>
              <a:rPr lang="en-GB" dirty="0">
                <a:solidFill>
                  <a:schemeClr val="bg1"/>
                </a:solidFill>
                <a:latin typeface="Century Gothic" panose="020B0502020202020204" pitchFamily="34" charset="0"/>
              </a:rPr>
              <a:t>@</a:t>
            </a:r>
            <a:r>
              <a:rPr lang="en-GB" dirty="0" err="1">
                <a:solidFill>
                  <a:schemeClr val="bg1"/>
                </a:solidFill>
                <a:latin typeface="Century Gothic" panose="020B0502020202020204" pitchFamily="34" charset="0"/>
              </a:rPr>
              <a:t>cufeiigf</a:t>
            </a:r>
            <a:endParaRPr lang="en-GB" dirty="0">
              <a:solidFill>
                <a:schemeClr val="bg1"/>
              </a:solidFill>
              <a:latin typeface="Century Gothic" panose="020B0502020202020204" pitchFamily="34" charset="0"/>
            </a:endParaRPr>
          </a:p>
          <a:p>
            <a:r>
              <a:rPr lang="en-GB" dirty="0">
                <a:solidFill>
                  <a:schemeClr val="bg1"/>
                </a:solidFill>
                <a:latin typeface="Century Gothic" panose="020B0502020202020204" pitchFamily="34" charset="0"/>
              </a:rPr>
              <a:t> </a:t>
            </a:r>
          </a:p>
          <a:p>
            <a:endParaRPr lang="en-US" dirty="0"/>
          </a:p>
        </p:txBody>
      </p:sp>
    </p:spTree>
    <p:extLst>
      <p:ext uri="{BB962C8B-B14F-4D97-AF65-F5344CB8AC3E}">
        <p14:creationId xmlns:p14="http://schemas.microsoft.com/office/powerpoint/2010/main" val="1613375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rt &amp; text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3708B3-53E2-D74F-9121-49180F6736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655" y="134238"/>
            <a:ext cx="840494" cy="354487"/>
          </a:xfrm>
          <a:prstGeom prst="rect">
            <a:avLst/>
          </a:prstGeom>
        </p:spPr>
      </p:pic>
      <p:cxnSp>
        <p:nvCxnSpPr>
          <p:cNvPr id="14" name="Straight Connector 13">
            <a:extLst>
              <a:ext uri="{FF2B5EF4-FFF2-40B4-BE49-F238E27FC236}">
                <a16:creationId xmlns:a16="http://schemas.microsoft.com/office/drawing/2014/main" id="{AE6C4BB8-5D48-E14B-8B06-A5D0A3D20046}"/>
              </a:ext>
            </a:extLst>
          </p:cNvPr>
          <p:cNvCxnSpPr>
            <a:cxnSpLocks/>
          </p:cNvCxnSpPr>
          <p:nvPr userDrawn="1"/>
        </p:nvCxnSpPr>
        <p:spPr>
          <a:xfrm>
            <a:off x="1408042" y="422362"/>
            <a:ext cx="1272095" cy="0"/>
          </a:xfrm>
          <a:prstGeom prst="line">
            <a:avLst/>
          </a:prstGeom>
          <a:ln w="53975">
            <a:solidFill>
              <a:srgbClr val="B53C36"/>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D55F870-8B9C-0141-9C1D-F71C39E2A51A}"/>
              </a:ext>
            </a:extLst>
          </p:cNvPr>
          <p:cNvSpPr txBox="1"/>
          <p:nvPr userDrawn="1"/>
        </p:nvSpPr>
        <p:spPr>
          <a:xfrm>
            <a:off x="2" y="6517181"/>
            <a:ext cx="1065801" cy="221215"/>
          </a:xfrm>
          <a:prstGeom prst="rect">
            <a:avLst/>
          </a:prstGeom>
          <a:noFill/>
        </p:spPr>
        <p:txBody>
          <a:bodyPr wrap="square" lIns="51435" tIns="25718" rIns="51435" bIns="25718" rtlCol="0">
            <a:spAutoFit/>
          </a:bodyPr>
          <a:lstStyle/>
          <a:p>
            <a:pPr algn="ctr"/>
            <a:fld id="{739491D2-F3CB-4837-A3AF-CDCCB7D47EB9}" type="slidenum">
              <a:rPr lang="en-US" sz="1100" b="0" i="0" smtClean="0">
                <a:solidFill>
                  <a:srgbClr val="393A39"/>
                </a:solidFill>
                <a:latin typeface="Georgia" panose="02040502050405020303" pitchFamily="18" charset="0"/>
              </a:rPr>
              <a:pPr algn="ctr"/>
              <a:t>‹nº›</a:t>
            </a:fld>
            <a:endParaRPr lang="en-US" sz="1100" b="0" i="0" dirty="0">
              <a:solidFill>
                <a:srgbClr val="393A39"/>
              </a:solidFill>
              <a:latin typeface="Georgia" panose="02040502050405020303" pitchFamily="18" charset="0"/>
            </a:endParaRPr>
          </a:p>
        </p:txBody>
      </p:sp>
      <p:cxnSp>
        <p:nvCxnSpPr>
          <p:cNvPr id="9" name="Straight Connector 8">
            <a:extLst>
              <a:ext uri="{FF2B5EF4-FFF2-40B4-BE49-F238E27FC236}">
                <a16:creationId xmlns:a16="http://schemas.microsoft.com/office/drawing/2014/main" id="{A3216B64-FEEC-0A4E-A28E-7857B8E477D0}"/>
              </a:ext>
            </a:extLst>
          </p:cNvPr>
          <p:cNvCxnSpPr>
            <a:cxnSpLocks/>
          </p:cNvCxnSpPr>
          <p:nvPr userDrawn="1"/>
        </p:nvCxnSpPr>
        <p:spPr>
          <a:xfrm>
            <a:off x="1065801" y="0"/>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9860C087-9EFF-684F-A746-889E36A5B627}"/>
              </a:ext>
            </a:extLst>
          </p:cNvPr>
          <p:cNvSpPr>
            <a:spLocks noGrp="1"/>
          </p:cNvSpPr>
          <p:nvPr>
            <p:ph type="body" sz="quarter" idx="12"/>
          </p:nvPr>
        </p:nvSpPr>
        <p:spPr>
          <a:xfrm>
            <a:off x="7555046" y="1239002"/>
            <a:ext cx="4096180" cy="5278180"/>
          </a:xfrm>
          <a:prstGeom prst="rect">
            <a:avLst/>
          </a:prstGeom>
        </p:spPr>
        <p:txBody>
          <a:bodyPr/>
          <a:lstStyle>
            <a:lvl1pPr marL="0" indent="0">
              <a:buNone/>
              <a:defRPr sz="2200">
                <a:solidFill>
                  <a:srgbClr val="393A39"/>
                </a:solidFill>
              </a:defRPr>
            </a:lvl1pPr>
          </a:lstStyle>
          <a:p>
            <a:pPr lvl="0"/>
            <a:r>
              <a:rPr lang="en-US" dirty="0"/>
              <a:t>Edit Master text styles</a:t>
            </a:r>
          </a:p>
        </p:txBody>
      </p:sp>
      <p:sp>
        <p:nvSpPr>
          <p:cNvPr id="10" name="Chart Placeholder 9">
            <a:extLst>
              <a:ext uri="{FF2B5EF4-FFF2-40B4-BE49-F238E27FC236}">
                <a16:creationId xmlns:a16="http://schemas.microsoft.com/office/drawing/2014/main" id="{415B5D53-8EDC-0C40-9C98-1ED9EBE448CA}"/>
              </a:ext>
            </a:extLst>
          </p:cNvPr>
          <p:cNvSpPr>
            <a:spLocks noGrp="1"/>
          </p:cNvSpPr>
          <p:nvPr>
            <p:ph type="chart" sz="quarter" idx="13"/>
          </p:nvPr>
        </p:nvSpPr>
        <p:spPr>
          <a:xfrm>
            <a:off x="1408113" y="1239001"/>
            <a:ext cx="5030112" cy="5277688"/>
          </a:xfrm>
          <a:prstGeom prst="rect">
            <a:avLst/>
          </a:prstGeom>
        </p:spPr>
        <p:txBody>
          <a:bodyPr/>
          <a:lstStyle>
            <a:lvl1pPr marL="0" indent="0">
              <a:buNone/>
              <a:defRPr/>
            </a:lvl1pPr>
          </a:lstStyle>
          <a:p>
            <a:endParaRPr lang="en-US" dirty="0"/>
          </a:p>
        </p:txBody>
      </p:sp>
      <p:sp>
        <p:nvSpPr>
          <p:cNvPr id="3" name="Text Placeholder 2">
            <a:extLst>
              <a:ext uri="{FF2B5EF4-FFF2-40B4-BE49-F238E27FC236}">
                <a16:creationId xmlns:a16="http://schemas.microsoft.com/office/drawing/2014/main" id="{97F699DD-0AC7-F841-9EC9-57E1F27C7BFE}"/>
              </a:ext>
            </a:extLst>
          </p:cNvPr>
          <p:cNvSpPr>
            <a:spLocks noGrp="1"/>
          </p:cNvSpPr>
          <p:nvPr>
            <p:ph type="body" sz="quarter" idx="14" hasCustomPrompt="1"/>
          </p:nvPr>
        </p:nvSpPr>
        <p:spPr>
          <a:xfrm>
            <a:off x="1408113" y="557164"/>
            <a:ext cx="5030115" cy="510636"/>
          </a:xfrm>
          <a:prstGeom prst="rect">
            <a:avLst/>
          </a:prstGeom>
        </p:spPr>
        <p:txBody>
          <a:bodyPr lIns="36000" tIns="72000"/>
          <a:lstStyle>
            <a:lvl1pPr marL="0" marR="0" indent="0" algn="l" defTabSz="457200" rtl="0" eaLnBrk="1" fontAlgn="auto" latinLnBrk="0" hangingPunct="1">
              <a:lnSpc>
                <a:spcPct val="100000"/>
              </a:lnSpc>
              <a:spcBef>
                <a:spcPct val="20000"/>
              </a:spcBef>
              <a:spcAft>
                <a:spcPts val="0"/>
              </a:spcAft>
              <a:buClrTx/>
              <a:buSzTx/>
              <a:buFont typeface="Arial"/>
              <a:buNone/>
              <a:tabLst/>
              <a:defRPr sz="2500" b="1">
                <a:solidFill>
                  <a:srgbClr val="B53C36"/>
                </a:solidFill>
              </a:defRPr>
            </a:lvl1pPr>
          </a:lstStyle>
          <a:p>
            <a:pPr lvl="0"/>
            <a:r>
              <a:rPr lang="en-IN" dirty="0"/>
              <a:t>Title – no more than 4-5 words</a:t>
            </a:r>
          </a:p>
          <a:p>
            <a:pPr lvl="0"/>
            <a:endParaRPr lang="en-IN" dirty="0"/>
          </a:p>
          <a:p>
            <a:pPr lvl="0"/>
            <a:endParaRPr lang="en-US" dirty="0"/>
          </a:p>
        </p:txBody>
      </p:sp>
      <p:pic>
        <p:nvPicPr>
          <p:cNvPr id="11" name="Picture 10" descr="A close up of a logo&#10;&#10;Description automatically generated">
            <a:extLst>
              <a:ext uri="{FF2B5EF4-FFF2-40B4-BE49-F238E27FC236}">
                <a16:creationId xmlns:a16="http://schemas.microsoft.com/office/drawing/2014/main" id="{82EAA5D3-04CB-41B2-B67F-139A47909980}"/>
              </a:ext>
            </a:extLst>
          </p:cNvPr>
          <p:cNvPicPr>
            <a:picLocks noChangeAspect="1"/>
          </p:cNvPicPr>
          <p:nvPr userDrawn="1"/>
        </p:nvPicPr>
        <p:blipFill rotWithShape="1">
          <a:blip r:embed="rId3"/>
          <a:srcRect l="16788" t="14576" r="18588" b="14643"/>
          <a:stretch/>
        </p:blipFill>
        <p:spPr>
          <a:xfrm>
            <a:off x="112655" y="582770"/>
            <a:ext cx="781394" cy="579470"/>
          </a:xfrm>
          <a:prstGeom prst="rect">
            <a:avLst/>
          </a:prstGeom>
        </p:spPr>
      </p:pic>
    </p:spTree>
    <p:extLst>
      <p:ext uri="{BB962C8B-B14F-4D97-AF65-F5344CB8AC3E}">
        <p14:creationId xmlns:p14="http://schemas.microsoft.com/office/powerpoint/2010/main" val="28747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5233" y="0"/>
            <a:ext cx="10569460" cy="722376"/>
          </a:xfrm>
        </p:spPr>
        <p:txBody>
          <a:bodyPr lIns="0" tIns="0" rIns="0" bIns="0" anchor="b">
            <a:normAutofit/>
          </a:bodyPr>
          <a:lstStyle>
            <a:lvl1pPr>
              <a:defRPr sz="4000">
                <a:solidFill>
                  <a:schemeClr val="accent1"/>
                </a:solidFill>
                <a:latin typeface="+mj-lt"/>
                <a:cs typeface="Times New Roman"/>
              </a:defRPr>
            </a:lvl1pPr>
          </a:lstStyle>
          <a:p>
            <a:r>
              <a:rPr lang="en-US"/>
              <a:t>Click to edit Master title style</a:t>
            </a:r>
            <a:endParaRPr lang="en-US" dirty="0"/>
          </a:p>
        </p:txBody>
      </p:sp>
      <p:cxnSp>
        <p:nvCxnSpPr>
          <p:cNvPr id="5" name="Straight Connector 4"/>
          <p:cNvCxnSpPr/>
          <p:nvPr/>
        </p:nvCxnSpPr>
        <p:spPr>
          <a:xfrm>
            <a:off x="699675" y="0"/>
            <a:ext cx="0" cy="722376"/>
          </a:xfrm>
          <a:prstGeom prst="line">
            <a:avLst/>
          </a:prstGeom>
          <a:ln w="158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Text Placeholder 6">
            <a:extLst>
              <a:ext uri="{FF2B5EF4-FFF2-40B4-BE49-F238E27FC236}">
                <a16:creationId xmlns:a16="http://schemas.microsoft.com/office/drawing/2014/main" id="{EB65FCD1-0078-EF48-B509-F6A180E5189D}"/>
              </a:ext>
            </a:extLst>
          </p:cNvPr>
          <p:cNvSpPr>
            <a:spLocks noGrp="1"/>
          </p:cNvSpPr>
          <p:nvPr>
            <p:ph type="body" sz="quarter" idx="10"/>
          </p:nvPr>
        </p:nvSpPr>
        <p:spPr>
          <a:xfrm>
            <a:off x="815231" y="1136822"/>
            <a:ext cx="10570319" cy="5186191"/>
          </a:xfrm>
        </p:spPr>
        <p:txBody>
          <a:bodyPr lIns="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7115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8_Section Header">
    <p:spTree>
      <p:nvGrpSpPr>
        <p:cNvPr id="1" name=""/>
        <p:cNvGrpSpPr/>
        <p:nvPr/>
      </p:nvGrpSpPr>
      <p:grpSpPr>
        <a:xfrm>
          <a:off x="0" y="0"/>
          <a:ext cx="0" cy="0"/>
          <a:chOff x="0" y="0"/>
          <a:chExt cx="0" cy="0"/>
        </a:xfrm>
      </p:grpSpPr>
      <p:sp>
        <p:nvSpPr>
          <p:cNvPr id="3" name="Rectangle 2"/>
          <p:cNvSpPr/>
          <p:nvPr/>
        </p:nvSpPr>
        <p:spPr>
          <a:xfrm>
            <a:off x="0" y="2690008"/>
            <a:ext cx="12192000" cy="14779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mn-lt"/>
            </a:endParaRPr>
          </a:p>
        </p:txBody>
      </p:sp>
      <p:sp>
        <p:nvSpPr>
          <p:cNvPr id="2" name="Title 1"/>
          <p:cNvSpPr>
            <a:spLocks noGrp="1"/>
          </p:cNvSpPr>
          <p:nvPr>
            <p:ph type="title" hasCustomPrompt="1"/>
          </p:nvPr>
        </p:nvSpPr>
        <p:spPr>
          <a:xfrm>
            <a:off x="963084" y="3158482"/>
            <a:ext cx="10363200" cy="501346"/>
          </a:xfrm>
        </p:spPr>
        <p:txBody>
          <a:bodyPr anchor="t">
            <a:normAutofit/>
          </a:bodyPr>
          <a:lstStyle>
            <a:lvl1pPr algn="ctr">
              <a:defRPr sz="2500" b="0" cap="none">
                <a:solidFill>
                  <a:schemeClr val="bg1"/>
                </a:solidFill>
                <a:latin typeface="+mn-lt"/>
                <a:cs typeface="Cronos Pro"/>
              </a:defRPr>
            </a:lvl1pPr>
          </a:lstStyle>
          <a:p>
            <a:r>
              <a:rPr lang="en-US" dirty="0"/>
              <a:t>click to edit master title style</a:t>
            </a:r>
          </a:p>
        </p:txBody>
      </p:sp>
    </p:spTree>
    <p:extLst>
      <p:ext uri="{BB962C8B-B14F-4D97-AF65-F5344CB8AC3E}">
        <p14:creationId xmlns:p14="http://schemas.microsoft.com/office/powerpoint/2010/main" val="2438927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9_Section Header">
    <p:spTree>
      <p:nvGrpSpPr>
        <p:cNvPr id="1" name=""/>
        <p:cNvGrpSpPr/>
        <p:nvPr/>
      </p:nvGrpSpPr>
      <p:grpSpPr>
        <a:xfrm>
          <a:off x="0" y="0"/>
          <a:ext cx="0" cy="0"/>
          <a:chOff x="0" y="0"/>
          <a:chExt cx="0" cy="0"/>
        </a:xfrm>
      </p:grpSpPr>
      <p:sp>
        <p:nvSpPr>
          <p:cNvPr id="3" name="Rectangle 2"/>
          <p:cNvSpPr/>
          <p:nvPr/>
        </p:nvSpPr>
        <p:spPr>
          <a:xfrm>
            <a:off x="0" y="2690008"/>
            <a:ext cx="12192000" cy="14779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mn-lt"/>
            </a:endParaRPr>
          </a:p>
        </p:txBody>
      </p:sp>
      <p:sp>
        <p:nvSpPr>
          <p:cNvPr id="2" name="Title 1"/>
          <p:cNvSpPr>
            <a:spLocks noGrp="1"/>
          </p:cNvSpPr>
          <p:nvPr>
            <p:ph type="title" hasCustomPrompt="1"/>
          </p:nvPr>
        </p:nvSpPr>
        <p:spPr>
          <a:xfrm>
            <a:off x="963084" y="3158482"/>
            <a:ext cx="10363200" cy="501346"/>
          </a:xfrm>
        </p:spPr>
        <p:txBody>
          <a:bodyPr anchor="t">
            <a:normAutofit/>
          </a:bodyPr>
          <a:lstStyle>
            <a:lvl1pPr algn="ctr">
              <a:defRPr sz="2500" b="0" cap="none">
                <a:solidFill>
                  <a:schemeClr val="bg1"/>
                </a:solidFill>
                <a:latin typeface="+mn-lt"/>
                <a:cs typeface="Cronos Pro"/>
              </a:defRPr>
            </a:lvl1pPr>
          </a:lstStyle>
          <a:p>
            <a:r>
              <a:rPr lang="en-US" dirty="0"/>
              <a:t>click to edit master title style</a:t>
            </a:r>
          </a:p>
        </p:txBody>
      </p:sp>
    </p:spTree>
    <p:extLst>
      <p:ext uri="{BB962C8B-B14F-4D97-AF65-F5344CB8AC3E}">
        <p14:creationId xmlns:p14="http://schemas.microsoft.com/office/powerpoint/2010/main" val="3090791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0_Section Header">
    <p:spTree>
      <p:nvGrpSpPr>
        <p:cNvPr id="1" name=""/>
        <p:cNvGrpSpPr/>
        <p:nvPr/>
      </p:nvGrpSpPr>
      <p:grpSpPr>
        <a:xfrm>
          <a:off x="0" y="0"/>
          <a:ext cx="0" cy="0"/>
          <a:chOff x="0" y="0"/>
          <a:chExt cx="0" cy="0"/>
        </a:xfrm>
      </p:grpSpPr>
      <p:sp>
        <p:nvSpPr>
          <p:cNvPr id="3" name="Rectangle 2"/>
          <p:cNvSpPr/>
          <p:nvPr/>
        </p:nvSpPr>
        <p:spPr>
          <a:xfrm>
            <a:off x="0" y="2690008"/>
            <a:ext cx="12192000" cy="14779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mn-lt"/>
            </a:endParaRPr>
          </a:p>
        </p:txBody>
      </p:sp>
      <p:sp>
        <p:nvSpPr>
          <p:cNvPr id="2" name="Title 1"/>
          <p:cNvSpPr>
            <a:spLocks noGrp="1"/>
          </p:cNvSpPr>
          <p:nvPr>
            <p:ph type="title" hasCustomPrompt="1"/>
          </p:nvPr>
        </p:nvSpPr>
        <p:spPr>
          <a:xfrm>
            <a:off x="963084" y="3158482"/>
            <a:ext cx="10363200" cy="501346"/>
          </a:xfrm>
        </p:spPr>
        <p:txBody>
          <a:bodyPr anchor="t">
            <a:normAutofit/>
          </a:bodyPr>
          <a:lstStyle>
            <a:lvl1pPr algn="ctr">
              <a:defRPr sz="2500" b="0" cap="none">
                <a:solidFill>
                  <a:schemeClr val="bg1"/>
                </a:solidFill>
                <a:latin typeface="+mn-lt"/>
                <a:cs typeface="Cronos Pro"/>
              </a:defRPr>
            </a:lvl1pPr>
          </a:lstStyle>
          <a:p>
            <a:r>
              <a:rPr lang="en-US" dirty="0"/>
              <a:t>click to edit master title style</a:t>
            </a:r>
          </a:p>
        </p:txBody>
      </p:sp>
    </p:spTree>
    <p:extLst>
      <p:ext uri="{BB962C8B-B14F-4D97-AF65-F5344CB8AC3E}">
        <p14:creationId xmlns:p14="http://schemas.microsoft.com/office/powerpoint/2010/main" val="11522182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1_Section Header">
    <p:spTree>
      <p:nvGrpSpPr>
        <p:cNvPr id="1" name=""/>
        <p:cNvGrpSpPr/>
        <p:nvPr/>
      </p:nvGrpSpPr>
      <p:grpSpPr>
        <a:xfrm>
          <a:off x="0" y="0"/>
          <a:ext cx="0" cy="0"/>
          <a:chOff x="0" y="0"/>
          <a:chExt cx="0" cy="0"/>
        </a:xfrm>
      </p:grpSpPr>
      <p:sp>
        <p:nvSpPr>
          <p:cNvPr id="3" name="Rectangle 2"/>
          <p:cNvSpPr/>
          <p:nvPr/>
        </p:nvSpPr>
        <p:spPr>
          <a:xfrm>
            <a:off x="0" y="2690008"/>
            <a:ext cx="12192000" cy="14779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mn-lt"/>
            </a:endParaRPr>
          </a:p>
        </p:txBody>
      </p:sp>
      <p:sp>
        <p:nvSpPr>
          <p:cNvPr id="2" name="Title 1"/>
          <p:cNvSpPr>
            <a:spLocks noGrp="1"/>
          </p:cNvSpPr>
          <p:nvPr>
            <p:ph type="title" hasCustomPrompt="1"/>
          </p:nvPr>
        </p:nvSpPr>
        <p:spPr>
          <a:xfrm>
            <a:off x="963084" y="3158482"/>
            <a:ext cx="10363200" cy="501346"/>
          </a:xfrm>
        </p:spPr>
        <p:txBody>
          <a:bodyPr anchor="t">
            <a:normAutofit/>
          </a:bodyPr>
          <a:lstStyle>
            <a:lvl1pPr algn="ctr">
              <a:defRPr sz="2500" b="0" cap="none">
                <a:solidFill>
                  <a:schemeClr val="bg1"/>
                </a:solidFill>
                <a:latin typeface="+mn-lt"/>
                <a:cs typeface="Cronos Pro"/>
              </a:defRPr>
            </a:lvl1pPr>
          </a:lstStyle>
          <a:p>
            <a:r>
              <a:rPr lang="en-US" dirty="0"/>
              <a:t>click to edit master title style</a:t>
            </a:r>
          </a:p>
        </p:txBody>
      </p:sp>
    </p:spTree>
    <p:extLst>
      <p:ext uri="{BB962C8B-B14F-4D97-AF65-F5344CB8AC3E}">
        <p14:creationId xmlns:p14="http://schemas.microsoft.com/office/powerpoint/2010/main" val="1753117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amp; Tex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5BE506B8-A5DB-7A49-BB41-952911BC0AC1}"/>
              </a:ext>
            </a:extLst>
          </p:cNvPr>
          <p:cNvSpPr>
            <a:spLocks noGrp="1"/>
          </p:cNvSpPr>
          <p:nvPr>
            <p:ph type="pic" sz="quarter" idx="12"/>
          </p:nvPr>
        </p:nvSpPr>
        <p:spPr>
          <a:xfrm>
            <a:off x="1379470" y="352959"/>
            <a:ext cx="4167253" cy="6164222"/>
          </a:xfrm>
          <a:prstGeom prst="rect">
            <a:avLst/>
          </a:prstGeom>
        </p:spPr>
        <p:txBody>
          <a:bodyPr/>
          <a:lstStyle>
            <a:lvl1pPr marL="0" indent="0">
              <a:buFontTx/>
              <a:buNone/>
              <a:defRPr/>
            </a:lvl1pPr>
          </a:lstStyle>
          <a:p>
            <a:endParaRPr lang="en-US" dirty="0"/>
          </a:p>
        </p:txBody>
      </p:sp>
      <p:cxnSp>
        <p:nvCxnSpPr>
          <p:cNvPr id="22" name="Straight Connector 21">
            <a:extLst>
              <a:ext uri="{FF2B5EF4-FFF2-40B4-BE49-F238E27FC236}">
                <a16:creationId xmlns:a16="http://schemas.microsoft.com/office/drawing/2014/main" id="{FB8BEC51-460E-0846-B84A-39BFD7E5BEA1}"/>
              </a:ext>
            </a:extLst>
          </p:cNvPr>
          <p:cNvCxnSpPr>
            <a:cxnSpLocks/>
          </p:cNvCxnSpPr>
          <p:nvPr userDrawn="1"/>
        </p:nvCxnSpPr>
        <p:spPr>
          <a:xfrm>
            <a:off x="1558820" y="869769"/>
            <a:ext cx="157342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D80659C-B4D7-3E4A-BD5B-7A3226269132}"/>
              </a:ext>
            </a:extLst>
          </p:cNvPr>
          <p:cNvSpPr txBox="1"/>
          <p:nvPr userDrawn="1"/>
        </p:nvSpPr>
        <p:spPr>
          <a:xfrm>
            <a:off x="2" y="6517181"/>
            <a:ext cx="1065801" cy="221215"/>
          </a:xfrm>
          <a:prstGeom prst="rect">
            <a:avLst/>
          </a:prstGeom>
          <a:noFill/>
        </p:spPr>
        <p:txBody>
          <a:bodyPr wrap="square" lIns="51435" tIns="25718" rIns="51435" bIns="25718" rtlCol="0">
            <a:spAutoFit/>
          </a:bodyPr>
          <a:lstStyle/>
          <a:p>
            <a:pPr algn="ctr"/>
            <a:fld id="{739491D2-F3CB-4837-A3AF-CDCCB7D47EB9}" type="slidenum">
              <a:rPr lang="en-US" sz="1100" b="0" i="0" smtClean="0">
                <a:solidFill>
                  <a:srgbClr val="393A39"/>
                </a:solidFill>
                <a:latin typeface="Georgia" panose="02040502050405020303" pitchFamily="18" charset="0"/>
              </a:rPr>
              <a:pPr algn="ctr"/>
              <a:t>‹nº›</a:t>
            </a:fld>
            <a:endParaRPr lang="en-US" sz="1100" b="0" i="0" dirty="0">
              <a:solidFill>
                <a:srgbClr val="393A39"/>
              </a:solidFill>
              <a:latin typeface="Georgia" panose="02040502050405020303" pitchFamily="18" charset="0"/>
            </a:endParaRPr>
          </a:p>
        </p:txBody>
      </p:sp>
      <p:pic>
        <p:nvPicPr>
          <p:cNvPr id="6" name="Picture 5">
            <a:extLst>
              <a:ext uri="{FF2B5EF4-FFF2-40B4-BE49-F238E27FC236}">
                <a16:creationId xmlns:a16="http://schemas.microsoft.com/office/drawing/2014/main" id="{05CE2C66-0E97-C043-B592-F972E2AAC6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655" y="134238"/>
            <a:ext cx="840494" cy="354487"/>
          </a:xfrm>
          <a:prstGeom prst="rect">
            <a:avLst/>
          </a:prstGeom>
        </p:spPr>
      </p:pic>
      <p:sp>
        <p:nvSpPr>
          <p:cNvPr id="16" name="Text Placeholder 15">
            <a:extLst>
              <a:ext uri="{FF2B5EF4-FFF2-40B4-BE49-F238E27FC236}">
                <a16:creationId xmlns:a16="http://schemas.microsoft.com/office/drawing/2014/main" id="{E5EDED6B-F88D-754E-8E8E-280719B6C628}"/>
              </a:ext>
            </a:extLst>
          </p:cNvPr>
          <p:cNvSpPr>
            <a:spLocks noGrp="1"/>
          </p:cNvSpPr>
          <p:nvPr>
            <p:ph type="body" sz="quarter" idx="11"/>
          </p:nvPr>
        </p:nvSpPr>
        <p:spPr>
          <a:xfrm>
            <a:off x="5860389" y="1424066"/>
            <a:ext cx="5908823" cy="5093115"/>
          </a:xfrm>
          <a:prstGeom prst="rect">
            <a:avLst/>
          </a:prstGeom>
        </p:spPr>
        <p:txBody>
          <a:bodyPr/>
          <a:lstStyle>
            <a:lvl1pPr marL="0" indent="0">
              <a:buNone/>
              <a:defRPr sz="2200">
                <a:solidFill>
                  <a:srgbClr val="393A39"/>
                </a:solidFill>
              </a:defRPr>
            </a:lvl1pPr>
          </a:lstStyle>
          <a:p>
            <a:pPr lvl="0"/>
            <a:r>
              <a:rPr lang="en-US" dirty="0"/>
              <a:t>Edit Master text styles</a:t>
            </a:r>
          </a:p>
        </p:txBody>
      </p:sp>
      <p:cxnSp>
        <p:nvCxnSpPr>
          <p:cNvPr id="28" name="Straight Connector 27">
            <a:extLst>
              <a:ext uri="{FF2B5EF4-FFF2-40B4-BE49-F238E27FC236}">
                <a16:creationId xmlns:a16="http://schemas.microsoft.com/office/drawing/2014/main" id="{BCCF3298-7FD0-8F4C-8962-FCD7E3069910}"/>
              </a:ext>
            </a:extLst>
          </p:cNvPr>
          <p:cNvCxnSpPr>
            <a:cxnSpLocks/>
          </p:cNvCxnSpPr>
          <p:nvPr userDrawn="1"/>
        </p:nvCxnSpPr>
        <p:spPr>
          <a:xfrm>
            <a:off x="1507688" y="861941"/>
            <a:ext cx="157342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29C4F6-D49B-124F-84B6-8D899B9CFA22}"/>
              </a:ext>
            </a:extLst>
          </p:cNvPr>
          <p:cNvCxnSpPr>
            <a:cxnSpLocks/>
          </p:cNvCxnSpPr>
          <p:nvPr userDrawn="1"/>
        </p:nvCxnSpPr>
        <p:spPr>
          <a:xfrm>
            <a:off x="1065801" y="0"/>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A597C1E5-EFC7-2249-9DBD-A4327C9E2215}"/>
              </a:ext>
            </a:extLst>
          </p:cNvPr>
          <p:cNvSpPr>
            <a:spLocks noGrp="1"/>
          </p:cNvSpPr>
          <p:nvPr>
            <p:ph type="body" sz="quarter" idx="13" hasCustomPrompt="1"/>
          </p:nvPr>
        </p:nvSpPr>
        <p:spPr>
          <a:xfrm>
            <a:off x="1507688" y="495380"/>
            <a:ext cx="2978150" cy="1733550"/>
          </a:xfrm>
          <a:prstGeom prst="rect">
            <a:avLst/>
          </a:prstGeom>
        </p:spPr>
        <p:txBody>
          <a:bodyPr/>
          <a:lstStyle>
            <a:lvl1pPr marL="0" indent="0">
              <a:buNone/>
              <a:defRPr b="1">
                <a:solidFill>
                  <a:schemeClr val="bg1"/>
                </a:solidFill>
              </a:defRPr>
            </a:lvl1pPr>
          </a:lstStyle>
          <a:p>
            <a:pPr lvl="0"/>
            <a:r>
              <a:rPr lang="en-US" dirty="0"/>
              <a:t>Title in white bold</a:t>
            </a:r>
          </a:p>
        </p:txBody>
      </p:sp>
      <p:pic>
        <p:nvPicPr>
          <p:cNvPr id="11" name="Picture 10" descr="A close up of a logo&#10;&#10;Description automatically generated">
            <a:extLst>
              <a:ext uri="{FF2B5EF4-FFF2-40B4-BE49-F238E27FC236}">
                <a16:creationId xmlns:a16="http://schemas.microsoft.com/office/drawing/2014/main" id="{F9A7BF9D-D991-457E-856A-B0827D8A43A0}"/>
              </a:ext>
            </a:extLst>
          </p:cNvPr>
          <p:cNvPicPr>
            <a:picLocks noChangeAspect="1"/>
          </p:cNvPicPr>
          <p:nvPr userDrawn="1"/>
        </p:nvPicPr>
        <p:blipFill rotWithShape="1">
          <a:blip r:embed="rId3"/>
          <a:srcRect l="16788" t="14576" r="18588" b="14643"/>
          <a:stretch/>
        </p:blipFill>
        <p:spPr>
          <a:xfrm>
            <a:off x="112655" y="582770"/>
            <a:ext cx="781394" cy="579470"/>
          </a:xfrm>
          <a:prstGeom prst="rect">
            <a:avLst/>
          </a:prstGeom>
        </p:spPr>
      </p:pic>
    </p:spTree>
    <p:extLst>
      <p:ext uri="{BB962C8B-B14F-4D97-AF65-F5344CB8AC3E}">
        <p14:creationId xmlns:p14="http://schemas.microsoft.com/office/powerpoint/2010/main" val="3535991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title in Red &amp;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EA5AC79-908A-3C4A-975E-BFB418B91155}"/>
              </a:ext>
            </a:extLst>
          </p:cNvPr>
          <p:cNvCxnSpPr>
            <a:cxnSpLocks/>
          </p:cNvCxnSpPr>
          <p:nvPr userDrawn="1"/>
        </p:nvCxnSpPr>
        <p:spPr>
          <a:xfrm>
            <a:off x="5860388" y="1110493"/>
            <a:ext cx="1502938" cy="0"/>
          </a:xfrm>
          <a:prstGeom prst="line">
            <a:avLst/>
          </a:prstGeom>
          <a:ln w="69850">
            <a:solidFill>
              <a:srgbClr val="B53C36"/>
            </a:solidFill>
          </a:ln>
        </p:spPr>
        <p:style>
          <a:lnRef idx="1">
            <a:schemeClr val="accent1"/>
          </a:lnRef>
          <a:fillRef idx="0">
            <a:schemeClr val="accent1"/>
          </a:fillRef>
          <a:effectRef idx="0">
            <a:schemeClr val="accent1"/>
          </a:effectRef>
          <a:fontRef idx="minor">
            <a:schemeClr val="tx1"/>
          </a:fontRef>
        </p:style>
      </p:cxnSp>
      <p:sp>
        <p:nvSpPr>
          <p:cNvPr id="5" name="Picture Placeholder 17">
            <a:extLst>
              <a:ext uri="{FF2B5EF4-FFF2-40B4-BE49-F238E27FC236}">
                <a16:creationId xmlns:a16="http://schemas.microsoft.com/office/drawing/2014/main" id="{56175987-1ED0-0C4B-8FAF-BB18E5787A85}"/>
              </a:ext>
            </a:extLst>
          </p:cNvPr>
          <p:cNvSpPr>
            <a:spLocks noGrp="1"/>
          </p:cNvSpPr>
          <p:nvPr>
            <p:ph type="pic" sz="quarter" idx="12" hasCustomPrompt="1"/>
          </p:nvPr>
        </p:nvSpPr>
        <p:spPr>
          <a:xfrm>
            <a:off x="1379470" y="352959"/>
            <a:ext cx="4167253" cy="6164222"/>
          </a:xfrm>
          <a:prstGeom prst="rect">
            <a:avLst/>
          </a:prstGeom>
        </p:spPr>
        <p:txBody>
          <a:bodyPr/>
          <a:lstStyle>
            <a:lvl1pPr marL="0" indent="0">
              <a:buFontTx/>
              <a:buNone/>
              <a:defRPr/>
            </a:lvl1pPr>
          </a:lstStyle>
          <a:p>
            <a:r>
              <a:rPr lang="en-US" dirty="0"/>
              <a:t>Picture of Project</a:t>
            </a:r>
          </a:p>
        </p:txBody>
      </p:sp>
      <p:sp>
        <p:nvSpPr>
          <p:cNvPr id="6" name="TextBox 5">
            <a:extLst>
              <a:ext uri="{FF2B5EF4-FFF2-40B4-BE49-F238E27FC236}">
                <a16:creationId xmlns:a16="http://schemas.microsoft.com/office/drawing/2014/main" id="{15E6781D-78AB-6044-99AB-812DFA9B0A2B}"/>
              </a:ext>
            </a:extLst>
          </p:cNvPr>
          <p:cNvSpPr txBox="1"/>
          <p:nvPr userDrawn="1"/>
        </p:nvSpPr>
        <p:spPr>
          <a:xfrm>
            <a:off x="2" y="6517181"/>
            <a:ext cx="1065801" cy="221215"/>
          </a:xfrm>
          <a:prstGeom prst="rect">
            <a:avLst/>
          </a:prstGeom>
          <a:noFill/>
        </p:spPr>
        <p:txBody>
          <a:bodyPr wrap="square" lIns="51435" tIns="25718" rIns="51435" bIns="25718" rtlCol="0">
            <a:spAutoFit/>
          </a:bodyPr>
          <a:lstStyle/>
          <a:p>
            <a:pPr algn="ctr"/>
            <a:fld id="{739491D2-F3CB-4837-A3AF-CDCCB7D47EB9}" type="slidenum">
              <a:rPr lang="en-US" sz="1100" b="0" i="0" smtClean="0">
                <a:solidFill>
                  <a:srgbClr val="393A39"/>
                </a:solidFill>
                <a:latin typeface="Georgia" panose="02040502050405020303" pitchFamily="18" charset="0"/>
              </a:rPr>
              <a:pPr algn="ctr"/>
              <a:t>‹nº›</a:t>
            </a:fld>
            <a:endParaRPr lang="en-US" sz="1100" b="0" i="0" dirty="0">
              <a:solidFill>
                <a:srgbClr val="393A39"/>
              </a:solidFill>
              <a:latin typeface="Georgia" panose="02040502050405020303" pitchFamily="18" charset="0"/>
            </a:endParaRPr>
          </a:p>
        </p:txBody>
      </p:sp>
      <p:pic>
        <p:nvPicPr>
          <p:cNvPr id="7" name="Picture 6">
            <a:extLst>
              <a:ext uri="{FF2B5EF4-FFF2-40B4-BE49-F238E27FC236}">
                <a16:creationId xmlns:a16="http://schemas.microsoft.com/office/drawing/2014/main" id="{FAD3055D-55E0-3D4C-82DD-36B389DB65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655" y="134238"/>
            <a:ext cx="840494" cy="354487"/>
          </a:xfrm>
          <a:prstGeom prst="rect">
            <a:avLst/>
          </a:prstGeom>
        </p:spPr>
      </p:pic>
      <p:sp>
        <p:nvSpPr>
          <p:cNvPr id="8" name="Text Placeholder 15">
            <a:extLst>
              <a:ext uri="{FF2B5EF4-FFF2-40B4-BE49-F238E27FC236}">
                <a16:creationId xmlns:a16="http://schemas.microsoft.com/office/drawing/2014/main" id="{E737BD2F-1E46-D649-8CDF-3317EA0E61E9}"/>
              </a:ext>
            </a:extLst>
          </p:cNvPr>
          <p:cNvSpPr>
            <a:spLocks noGrp="1"/>
          </p:cNvSpPr>
          <p:nvPr>
            <p:ph type="body" sz="quarter" idx="11"/>
          </p:nvPr>
        </p:nvSpPr>
        <p:spPr>
          <a:xfrm>
            <a:off x="5860389" y="2423836"/>
            <a:ext cx="5908823" cy="4093346"/>
          </a:xfrm>
          <a:prstGeom prst="rect">
            <a:avLst/>
          </a:prstGeom>
        </p:spPr>
        <p:txBody>
          <a:bodyPr/>
          <a:lstStyle>
            <a:lvl1pPr marL="0" indent="0">
              <a:buNone/>
              <a:defRPr sz="2200">
                <a:solidFill>
                  <a:srgbClr val="393A39"/>
                </a:solidFill>
              </a:defRPr>
            </a:lvl1pPr>
          </a:lstStyle>
          <a:p>
            <a:pPr lvl="0"/>
            <a:r>
              <a:rPr lang="en-US" dirty="0"/>
              <a:t>Edit Master text styles</a:t>
            </a:r>
          </a:p>
        </p:txBody>
      </p:sp>
      <p:cxnSp>
        <p:nvCxnSpPr>
          <p:cNvPr id="9" name="Straight Connector 8">
            <a:extLst>
              <a:ext uri="{FF2B5EF4-FFF2-40B4-BE49-F238E27FC236}">
                <a16:creationId xmlns:a16="http://schemas.microsoft.com/office/drawing/2014/main" id="{62FE74C5-EC1F-B048-9D11-BD3EE68DC12F}"/>
              </a:ext>
            </a:extLst>
          </p:cNvPr>
          <p:cNvCxnSpPr>
            <a:cxnSpLocks/>
          </p:cNvCxnSpPr>
          <p:nvPr userDrawn="1"/>
        </p:nvCxnSpPr>
        <p:spPr>
          <a:xfrm>
            <a:off x="1065801" y="0"/>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3B25B06-C425-4A7D-8046-D47E2B341796}"/>
              </a:ext>
            </a:extLst>
          </p:cNvPr>
          <p:cNvSpPr>
            <a:spLocks noGrp="1"/>
          </p:cNvSpPr>
          <p:nvPr>
            <p:ph type="body" sz="quarter" idx="13"/>
          </p:nvPr>
        </p:nvSpPr>
        <p:spPr>
          <a:xfrm>
            <a:off x="5860388" y="1290121"/>
            <a:ext cx="5908162" cy="954087"/>
          </a:xfrm>
          <a:prstGeom prst="rect">
            <a:avLst/>
          </a:prstGeom>
        </p:spPr>
        <p:txBody>
          <a:bodyPr/>
          <a:lstStyle>
            <a:lvl1pPr marL="0" indent="0">
              <a:buNone/>
              <a:defRPr sz="25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pic>
        <p:nvPicPr>
          <p:cNvPr id="11" name="Picture 10" descr="A close up of a logo&#10;&#10;Description automatically generated">
            <a:extLst>
              <a:ext uri="{FF2B5EF4-FFF2-40B4-BE49-F238E27FC236}">
                <a16:creationId xmlns:a16="http://schemas.microsoft.com/office/drawing/2014/main" id="{76A3A1DD-B189-4146-9C03-C49094266661}"/>
              </a:ext>
            </a:extLst>
          </p:cNvPr>
          <p:cNvPicPr>
            <a:picLocks noChangeAspect="1"/>
          </p:cNvPicPr>
          <p:nvPr userDrawn="1"/>
        </p:nvPicPr>
        <p:blipFill rotWithShape="1">
          <a:blip r:embed="rId3"/>
          <a:srcRect l="16788" t="14576" r="18588" b="14643"/>
          <a:stretch/>
        </p:blipFill>
        <p:spPr>
          <a:xfrm>
            <a:off x="112655" y="582770"/>
            <a:ext cx="781394" cy="579470"/>
          </a:xfrm>
          <a:prstGeom prst="rect">
            <a:avLst/>
          </a:prstGeom>
        </p:spPr>
      </p:pic>
    </p:spTree>
    <p:extLst>
      <p:ext uri="{BB962C8B-B14F-4D97-AF65-F5344CB8AC3E}">
        <p14:creationId xmlns:p14="http://schemas.microsoft.com/office/powerpoint/2010/main" val="3920879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title in red &amp; more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28198BC-1675-8748-877E-048389BE42B9}"/>
              </a:ext>
            </a:extLst>
          </p:cNvPr>
          <p:cNvCxnSpPr>
            <a:cxnSpLocks/>
          </p:cNvCxnSpPr>
          <p:nvPr userDrawn="1"/>
        </p:nvCxnSpPr>
        <p:spPr>
          <a:xfrm>
            <a:off x="5860388" y="479867"/>
            <a:ext cx="1502938" cy="0"/>
          </a:xfrm>
          <a:prstGeom prst="line">
            <a:avLst/>
          </a:prstGeom>
          <a:ln w="69850">
            <a:solidFill>
              <a:srgbClr val="B53C36"/>
            </a:solidFill>
          </a:ln>
        </p:spPr>
        <p:style>
          <a:lnRef idx="1">
            <a:schemeClr val="accent1"/>
          </a:lnRef>
          <a:fillRef idx="0">
            <a:schemeClr val="accent1"/>
          </a:fillRef>
          <a:effectRef idx="0">
            <a:schemeClr val="accent1"/>
          </a:effectRef>
          <a:fontRef idx="minor">
            <a:schemeClr val="tx1"/>
          </a:fontRef>
        </p:style>
      </p:cxnSp>
      <p:sp>
        <p:nvSpPr>
          <p:cNvPr id="6" name="Picture Placeholder 17">
            <a:extLst>
              <a:ext uri="{FF2B5EF4-FFF2-40B4-BE49-F238E27FC236}">
                <a16:creationId xmlns:a16="http://schemas.microsoft.com/office/drawing/2014/main" id="{E572F6A4-AF62-FE41-99F9-F15BCA5B4D93}"/>
              </a:ext>
            </a:extLst>
          </p:cNvPr>
          <p:cNvSpPr>
            <a:spLocks noGrp="1"/>
          </p:cNvSpPr>
          <p:nvPr>
            <p:ph type="pic" sz="quarter" idx="12" hasCustomPrompt="1"/>
          </p:nvPr>
        </p:nvSpPr>
        <p:spPr>
          <a:xfrm>
            <a:off x="1379470" y="352959"/>
            <a:ext cx="4167253" cy="6164222"/>
          </a:xfrm>
          <a:prstGeom prst="rect">
            <a:avLst/>
          </a:prstGeom>
        </p:spPr>
        <p:txBody>
          <a:bodyPr/>
          <a:lstStyle>
            <a:lvl1pPr marL="0" indent="0">
              <a:buNone/>
              <a:defRPr/>
            </a:lvl1pPr>
          </a:lstStyle>
          <a:p>
            <a:r>
              <a:rPr lang="en-US" dirty="0"/>
              <a:t>Picture of Project</a:t>
            </a:r>
          </a:p>
        </p:txBody>
      </p:sp>
      <p:sp>
        <p:nvSpPr>
          <p:cNvPr id="7" name="TextBox 6">
            <a:extLst>
              <a:ext uri="{FF2B5EF4-FFF2-40B4-BE49-F238E27FC236}">
                <a16:creationId xmlns:a16="http://schemas.microsoft.com/office/drawing/2014/main" id="{12143A58-0349-7C4F-A812-A2808466CA59}"/>
              </a:ext>
            </a:extLst>
          </p:cNvPr>
          <p:cNvSpPr txBox="1"/>
          <p:nvPr userDrawn="1"/>
        </p:nvSpPr>
        <p:spPr>
          <a:xfrm>
            <a:off x="2" y="6517181"/>
            <a:ext cx="1065801" cy="221215"/>
          </a:xfrm>
          <a:prstGeom prst="rect">
            <a:avLst/>
          </a:prstGeom>
          <a:noFill/>
        </p:spPr>
        <p:txBody>
          <a:bodyPr wrap="square" lIns="51435" tIns="25718" rIns="51435" bIns="25718" rtlCol="0">
            <a:spAutoFit/>
          </a:bodyPr>
          <a:lstStyle/>
          <a:p>
            <a:pPr algn="ctr"/>
            <a:fld id="{739491D2-F3CB-4837-A3AF-CDCCB7D47EB9}" type="slidenum">
              <a:rPr lang="en-US" sz="1100" b="0" i="0" smtClean="0">
                <a:solidFill>
                  <a:srgbClr val="393A39"/>
                </a:solidFill>
                <a:latin typeface="Georgia" panose="02040502050405020303" pitchFamily="18" charset="0"/>
              </a:rPr>
              <a:pPr algn="ctr"/>
              <a:t>‹nº›</a:t>
            </a:fld>
            <a:endParaRPr lang="en-US" sz="1100" b="0" i="0" dirty="0">
              <a:solidFill>
                <a:srgbClr val="393A39"/>
              </a:solidFill>
              <a:latin typeface="Georgia" panose="02040502050405020303" pitchFamily="18" charset="0"/>
            </a:endParaRPr>
          </a:p>
        </p:txBody>
      </p:sp>
      <p:pic>
        <p:nvPicPr>
          <p:cNvPr id="8" name="Picture 7">
            <a:extLst>
              <a:ext uri="{FF2B5EF4-FFF2-40B4-BE49-F238E27FC236}">
                <a16:creationId xmlns:a16="http://schemas.microsoft.com/office/drawing/2014/main" id="{2247B975-96D6-EA47-9548-5B7E6E0E5F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655" y="134238"/>
            <a:ext cx="840494" cy="354487"/>
          </a:xfrm>
          <a:prstGeom prst="rect">
            <a:avLst/>
          </a:prstGeom>
        </p:spPr>
      </p:pic>
      <p:cxnSp>
        <p:nvCxnSpPr>
          <p:cNvPr id="10" name="Straight Connector 9">
            <a:extLst>
              <a:ext uri="{FF2B5EF4-FFF2-40B4-BE49-F238E27FC236}">
                <a16:creationId xmlns:a16="http://schemas.microsoft.com/office/drawing/2014/main" id="{D32C5008-7318-AE4F-AAC0-F144505D4552}"/>
              </a:ext>
            </a:extLst>
          </p:cNvPr>
          <p:cNvCxnSpPr>
            <a:cxnSpLocks/>
          </p:cNvCxnSpPr>
          <p:nvPr userDrawn="1"/>
        </p:nvCxnSpPr>
        <p:spPr>
          <a:xfrm>
            <a:off x="1065801" y="0"/>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C19DF256-5C12-4111-AB13-8FE08BD807A9}"/>
              </a:ext>
            </a:extLst>
          </p:cNvPr>
          <p:cNvSpPr>
            <a:spLocks noGrp="1"/>
          </p:cNvSpPr>
          <p:nvPr>
            <p:ph type="title" hasCustomPrompt="1"/>
          </p:nvPr>
        </p:nvSpPr>
        <p:spPr>
          <a:xfrm>
            <a:off x="5860388" y="734517"/>
            <a:ext cx="5493412" cy="824455"/>
          </a:xfrm>
          <a:prstGeom prst="rect">
            <a:avLst/>
          </a:prstGeom>
        </p:spPr>
        <p:txBody>
          <a:bodyPr/>
          <a:lstStyle>
            <a:lvl1pPr marL="0" indent="0">
              <a:buNone/>
              <a:defRPr sz="2500" b="1" i="0">
                <a:solidFill>
                  <a:schemeClr val="accent2"/>
                </a:solidFill>
              </a:defRPr>
            </a:lvl1pPr>
          </a:lstStyle>
          <a:p>
            <a:pPr marL="0" indent="0">
              <a:buNone/>
            </a:pPr>
            <a:r>
              <a:rPr lang="en-IN" dirty="0"/>
              <a:t>Use this slide if you have a lot of content</a:t>
            </a:r>
            <a:endParaRPr lang="en-US" dirty="0"/>
          </a:p>
        </p:txBody>
      </p:sp>
      <p:sp>
        <p:nvSpPr>
          <p:cNvPr id="15" name="Text Placeholder 14">
            <a:extLst>
              <a:ext uri="{FF2B5EF4-FFF2-40B4-BE49-F238E27FC236}">
                <a16:creationId xmlns:a16="http://schemas.microsoft.com/office/drawing/2014/main" id="{78A3BADE-6609-4163-ACDF-A94CA273CEF0}"/>
              </a:ext>
            </a:extLst>
          </p:cNvPr>
          <p:cNvSpPr>
            <a:spLocks noGrp="1"/>
          </p:cNvSpPr>
          <p:nvPr>
            <p:ph type="body" sz="quarter" idx="13"/>
          </p:nvPr>
        </p:nvSpPr>
        <p:spPr>
          <a:xfrm>
            <a:off x="5860388" y="1813621"/>
            <a:ext cx="5908675" cy="4703560"/>
          </a:xfrm>
          <a:prstGeom prst="rect">
            <a:avLst/>
          </a:prstGeom>
        </p:spPr>
        <p:txBody>
          <a:bodyPr/>
          <a:lstStyle>
            <a:lvl1pPr marL="0" indent="0">
              <a:buFontTx/>
              <a:buNone/>
              <a:defRPr sz="2200"/>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US" dirty="0"/>
              <a:t>Click to edit Master text styles</a:t>
            </a:r>
          </a:p>
        </p:txBody>
      </p:sp>
      <p:pic>
        <p:nvPicPr>
          <p:cNvPr id="9" name="Picture 8" descr="A close up of a logo&#10;&#10;Description automatically generated">
            <a:extLst>
              <a:ext uri="{FF2B5EF4-FFF2-40B4-BE49-F238E27FC236}">
                <a16:creationId xmlns:a16="http://schemas.microsoft.com/office/drawing/2014/main" id="{95EA83E2-B9B6-4447-A725-984EB6B094E1}"/>
              </a:ext>
            </a:extLst>
          </p:cNvPr>
          <p:cNvPicPr>
            <a:picLocks noChangeAspect="1"/>
          </p:cNvPicPr>
          <p:nvPr userDrawn="1"/>
        </p:nvPicPr>
        <p:blipFill rotWithShape="1">
          <a:blip r:embed="rId3"/>
          <a:srcRect l="16788" t="14576" r="18588" b="14643"/>
          <a:stretch/>
        </p:blipFill>
        <p:spPr>
          <a:xfrm>
            <a:off x="112655" y="582770"/>
            <a:ext cx="781394" cy="579470"/>
          </a:xfrm>
          <a:prstGeom prst="rect">
            <a:avLst/>
          </a:prstGeom>
        </p:spPr>
      </p:pic>
    </p:spTree>
    <p:extLst>
      <p:ext uri="{BB962C8B-B14F-4D97-AF65-F5344CB8AC3E}">
        <p14:creationId xmlns:p14="http://schemas.microsoft.com/office/powerpoint/2010/main" val="347077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with only CPI margi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993D2F-34A3-4144-96F2-50ACF64807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655" y="134238"/>
            <a:ext cx="840494" cy="354487"/>
          </a:xfrm>
          <a:prstGeom prst="rect">
            <a:avLst/>
          </a:prstGeom>
        </p:spPr>
      </p:pic>
      <p:sp>
        <p:nvSpPr>
          <p:cNvPr id="8" name="TextBox 7">
            <a:extLst>
              <a:ext uri="{FF2B5EF4-FFF2-40B4-BE49-F238E27FC236}">
                <a16:creationId xmlns:a16="http://schemas.microsoft.com/office/drawing/2014/main" id="{7D2E0390-B063-B34A-9140-83FD5DF7D4A5}"/>
              </a:ext>
            </a:extLst>
          </p:cNvPr>
          <p:cNvSpPr txBox="1"/>
          <p:nvPr userDrawn="1"/>
        </p:nvSpPr>
        <p:spPr>
          <a:xfrm>
            <a:off x="2" y="6517181"/>
            <a:ext cx="1065801" cy="221215"/>
          </a:xfrm>
          <a:prstGeom prst="rect">
            <a:avLst/>
          </a:prstGeom>
          <a:noFill/>
        </p:spPr>
        <p:txBody>
          <a:bodyPr wrap="square" lIns="51435" tIns="25718" rIns="51435" bIns="25718" rtlCol="0">
            <a:spAutoFit/>
          </a:bodyPr>
          <a:lstStyle/>
          <a:p>
            <a:pPr algn="ctr"/>
            <a:fld id="{739491D2-F3CB-4837-A3AF-CDCCB7D47EB9}" type="slidenum">
              <a:rPr lang="en-US" sz="1100" b="0" i="0" smtClean="0">
                <a:solidFill>
                  <a:srgbClr val="393A39"/>
                </a:solidFill>
                <a:latin typeface="Georgia" panose="02040502050405020303" pitchFamily="18" charset="0"/>
              </a:rPr>
              <a:pPr algn="ctr"/>
              <a:t>‹nº›</a:t>
            </a:fld>
            <a:endParaRPr lang="en-US" sz="1100" b="0" i="0" dirty="0">
              <a:solidFill>
                <a:srgbClr val="393A39"/>
              </a:solidFill>
              <a:latin typeface="Georgia" panose="02040502050405020303" pitchFamily="18" charset="0"/>
            </a:endParaRPr>
          </a:p>
        </p:txBody>
      </p:sp>
      <p:cxnSp>
        <p:nvCxnSpPr>
          <p:cNvPr id="9" name="Straight Connector 8">
            <a:extLst>
              <a:ext uri="{FF2B5EF4-FFF2-40B4-BE49-F238E27FC236}">
                <a16:creationId xmlns:a16="http://schemas.microsoft.com/office/drawing/2014/main" id="{FD7AED0B-2884-2B42-9BEC-0F9216C10C2D}"/>
              </a:ext>
            </a:extLst>
          </p:cNvPr>
          <p:cNvCxnSpPr>
            <a:cxnSpLocks/>
          </p:cNvCxnSpPr>
          <p:nvPr userDrawn="1"/>
        </p:nvCxnSpPr>
        <p:spPr>
          <a:xfrm>
            <a:off x="1065801" y="0"/>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D2C3EDF-D5ED-43DC-A0E3-A59608B7CCEF}"/>
              </a:ext>
            </a:extLst>
          </p:cNvPr>
          <p:cNvSpPr/>
          <p:nvPr userDrawn="1"/>
        </p:nvSpPr>
        <p:spPr>
          <a:xfrm>
            <a:off x="5847076" y="345830"/>
            <a:ext cx="5921289" cy="6166339"/>
          </a:xfrm>
          <a:prstGeom prst="rect">
            <a:avLst/>
          </a:prstGeom>
          <a:solidFill>
            <a:schemeClr val="bg1">
              <a:lumMod val="95000"/>
            </a:schemeClr>
          </a:solidFill>
          <a:ln w="127000" cap="rnd"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a:solidFill>
                <a:schemeClr val="bg1"/>
              </a:solidFill>
            </a:endParaRPr>
          </a:p>
        </p:txBody>
      </p:sp>
      <p:sp>
        <p:nvSpPr>
          <p:cNvPr id="16" name="Text Placeholder 14">
            <a:extLst>
              <a:ext uri="{FF2B5EF4-FFF2-40B4-BE49-F238E27FC236}">
                <a16:creationId xmlns:a16="http://schemas.microsoft.com/office/drawing/2014/main" id="{96547D1A-23CA-4CE7-B73B-F54F359955CB}"/>
              </a:ext>
            </a:extLst>
          </p:cNvPr>
          <p:cNvSpPr>
            <a:spLocks noGrp="1"/>
          </p:cNvSpPr>
          <p:nvPr>
            <p:ph type="body" sz="quarter" idx="11"/>
          </p:nvPr>
        </p:nvSpPr>
        <p:spPr>
          <a:xfrm>
            <a:off x="6226471" y="4598987"/>
            <a:ext cx="5162497" cy="1784639"/>
          </a:xfrm>
          <a:prstGeom prst="rect">
            <a:avLst/>
          </a:prstGeom>
        </p:spPr>
        <p:txBody>
          <a:bodyPr/>
          <a:lstStyle>
            <a:lvl1pPr marL="0" indent="0">
              <a:buNone/>
              <a:defRPr sz="2200"/>
            </a:lvl1pPr>
          </a:lstStyle>
          <a:p>
            <a:pPr lvl="0"/>
            <a:r>
              <a:rPr lang="en-US" dirty="0"/>
              <a:t>Click to edit Master text styles</a:t>
            </a:r>
          </a:p>
        </p:txBody>
      </p:sp>
      <p:sp>
        <p:nvSpPr>
          <p:cNvPr id="19" name="Text Placeholder 17">
            <a:extLst>
              <a:ext uri="{FF2B5EF4-FFF2-40B4-BE49-F238E27FC236}">
                <a16:creationId xmlns:a16="http://schemas.microsoft.com/office/drawing/2014/main" id="{ECA4D81C-EE1B-40D8-9370-D8BCF05C847B}"/>
              </a:ext>
            </a:extLst>
          </p:cNvPr>
          <p:cNvSpPr>
            <a:spLocks noGrp="1"/>
          </p:cNvSpPr>
          <p:nvPr>
            <p:ph type="body" sz="quarter" idx="12"/>
          </p:nvPr>
        </p:nvSpPr>
        <p:spPr>
          <a:xfrm>
            <a:off x="1639888" y="1997075"/>
            <a:ext cx="3581400" cy="3908425"/>
          </a:xfrm>
          <a:prstGeom prst="rect">
            <a:avLst/>
          </a:prstGeom>
        </p:spPr>
        <p:txBody>
          <a:bodyPr/>
          <a:lstStyle>
            <a:lvl1pPr marL="0" indent="0">
              <a:buNone/>
              <a:defRPr b="1"/>
            </a:lvl1pPr>
            <a:lvl2pPr marL="457200" indent="0">
              <a:buNone/>
              <a:defRPr/>
            </a:lvl2pPr>
          </a:lstStyle>
          <a:p>
            <a:pPr lvl="0"/>
            <a:r>
              <a:rPr lang="en-US" dirty="0"/>
              <a:t>Click to edit Master text styles</a:t>
            </a:r>
          </a:p>
        </p:txBody>
      </p:sp>
      <p:pic>
        <p:nvPicPr>
          <p:cNvPr id="10" name="Picture 9" descr="A close up of a logo&#10;&#10;Description automatically generated">
            <a:extLst>
              <a:ext uri="{FF2B5EF4-FFF2-40B4-BE49-F238E27FC236}">
                <a16:creationId xmlns:a16="http://schemas.microsoft.com/office/drawing/2014/main" id="{C10B74DA-1C4B-497E-8784-08B4AD655603}"/>
              </a:ext>
            </a:extLst>
          </p:cNvPr>
          <p:cNvPicPr>
            <a:picLocks noChangeAspect="1"/>
          </p:cNvPicPr>
          <p:nvPr userDrawn="1"/>
        </p:nvPicPr>
        <p:blipFill rotWithShape="1">
          <a:blip r:embed="rId3"/>
          <a:srcRect l="16788" t="14576" r="18588" b="14643"/>
          <a:stretch/>
        </p:blipFill>
        <p:spPr>
          <a:xfrm>
            <a:off x="112655" y="582770"/>
            <a:ext cx="781394" cy="579470"/>
          </a:xfrm>
          <a:prstGeom prst="rect">
            <a:avLst/>
          </a:prstGeom>
        </p:spPr>
      </p:pic>
    </p:spTree>
    <p:extLst>
      <p:ext uri="{BB962C8B-B14F-4D97-AF65-F5344CB8AC3E}">
        <p14:creationId xmlns:p14="http://schemas.microsoft.com/office/powerpoint/2010/main" val="4272244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with only CPI margi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993D2F-34A3-4144-96F2-50ACF64807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655" y="134238"/>
            <a:ext cx="840494" cy="354487"/>
          </a:xfrm>
          <a:prstGeom prst="rect">
            <a:avLst/>
          </a:prstGeom>
        </p:spPr>
      </p:pic>
      <p:sp>
        <p:nvSpPr>
          <p:cNvPr id="8" name="TextBox 7">
            <a:extLst>
              <a:ext uri="{FF2B5EF4-FFF2-40B4-BE49-F238E27FC236}">
                <a16:creationId xmlns:a16="http://schemas.microsoft.com/office/drawing/2014/main" id="{7D2E0390-B063-B34A-9140-83FD5DF7D4A5}"/>
              </a:ext>
            </a:extLst>
          </p:cNvPr>
          <p:cNvSpPr txBox="1"/>
          <p:nvPr userDrawn="1"/>
        </p:nvSpPr>
        <p:spPr>
          <a:xfrm>
            <a:off x="2" y="6517181"/>
            <a:ext cx="1065801" cy="221215"/>
          </a:xfrm>
          <a:prstGeom prst="rect">
            <a:avLst/>
          </a:prstGeom>
          <a:noFill/>
        </p:spPr>
        <p:txBody>
          <a:bodyPr wrap="square" lIns="51435" tIns="25718" rIns="51435" bIns="25718" rtlCol="0">
            <a:spAutoFit/>
          </a:bodyPr>
          <a:lstStyle/>
          <a:p>
            <a:pPr algn="ctr"/>
            <a:fld id="{739491D2-F3CB-4837-A3AF-CDCCB7D47EB9}" type="slidenum">
              <a:rPr lang="en-US" sz="1100" b="0" i="0" smtClean="0">
                <a:solidFill>
                  <a:srgbClr val="393A39"/>
                </a:solidFill>
                <a:latin typeface="Georgia" panose="02040502050405020303" pitchFamily="18" charset="0"/>
              </a:rPr>
              <a:pPr algn="ctr"/>
              <a:t>‹nº›</a:t>
            </a:fld>
            <a:endParaRPr lang="en-US" sz="1100" b="0" i="0" dirty="0">
              <a:solidFill>
                <a:srgbClr val="393A39"/>
              </a:solidFill>
              <a:latin typeface="Georgia" panose="02040502050405020303" pitchFamily="18" charset="0"/>
            </a:endParaRPr>
          </a:p>
        </p:txBody>
      </p:sp>
      <p:cxnSp>
        <p:nvCxnSpPr>
          <p:cNvPr id="9" name="Straight Connector 8">
            <a:extLst>
              <a:ext uri="{FF2B5EF4-FFF2-40B4-BE49-F238E27FC236}">
                <a16:creationId xmlns:a16="http://schemas.microsoft.com/office/drawing/2014/main" id="{FD7AED0B-2884-2B42-9BEC-0F9216C10C2D}"/>
              </a:ext>
            </a:extLst>
          </p:cNvPr>
          <p:cNvCxnSpPr>
            <a:cxnSpLocks/>
          </p:cNvCxnSpPr>
          <p:nvPr userDrawn="1"/>
        </p:nvCxnSpPr>
        <p:spPr>
          <a:xfrm>
            <a:off x="1065801" y="0"/>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2A706EB-0477-4B87-894D-320F23120370}"/>
              </a:ext>
            </a:extLst>
          </p:cNvPr>
          <p:cNvSpPr>
            <a:spLocks noGrp="1"/>
          </p:cNvSpPr>
          <p:nvPr>
            <p:ph type="title" hasCustomPrompt="1"/>
          </p:nvPr>
        </p:nvSpPr>
        <p:spPr>
          <a:xfrm>
            <a:off x="2789963" y="2431944"/>
            <a:ext cx="7529695" cy="1785104"/>
          </a:xfrm>
          <a:prstGeom prst="rect">
            <a:avLst/>
          </a:prstGeom>
        </p:spPr>
        <p:txBody>
          <a:bodyPr/>
          <a:lstStyle>
            <a:lvl1pPr>
              <a:defRPr sz="5500" b="1"/>
            </a:lvl1pPr>
          </a:lstStyle>
          <a:p>
            <a:r>
              <a:rPr lang="en-US" dirty="0"/>
              <a:t>Click to add text </a:t>
            </a:r>
            <a:endParaRPr lang="en-IN" dirty="0"/>
          </a:p>
        </p:txBody>
      </p:sp>
      <p:pic>
        <p:nvPicPr>
          <p:cNvPr id="6" name="Picture 5" descr="A close up of a logo&#10;&#10;Description automatically generated">
            <a:extLst>
              <a:ext uri="{FF2B5EF4-FFF2-40B4-BE49-F238E27FC236}">
                <a16:creationId xmlns:a16="http://schemas.microsoft.com/office/drawing/2014/main" id="{1F4572B8-A1C0-4185-B22A-C34634759960}"/>
              </a:ext>
            </a:extLst>
          </p:cNvPr>
          <p:cNvPicPr>
            <a:picLocks noChangeAspect="1"/>
          </p:cNvPicPr>
          <p:nvPr userDrawn="1"/>
        </p:nvPicPr>
        <p:blipFill rotWithShape="1">
          <a:blip r:embed="rId3"/>
          <a:srcRect l="16788" t="14576" r="18588" b="14643"/>
          <a:stretch/>
        </p:blipFill>
        <p:spPr>
          <a:xfrm>
            <a:off x="112655" y="582770"/>
            <a:ext cx="781394" cy="579470"/>
          </a:xfrm>
          <a:prstGeom prst="rect">
            <a:avLst/>
          </a:prstGeom>
        </p:spPr>
      </p:pic>
    </p:spTree>
    <p:extLst>
      <p:ext uri="{BB962C8B-B14F-4D97-AF65-F5344CB8AC3E}">
        <p14:creationId xmlns:p14="http://schemas.microsoft.com/office/powerpoint/2010/main" val="677442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with only CPI margi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993D2F-34A3-4144-96F2-50ACF64807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655" y="134238"/>
            <a:ext cx="840494" cy="354487"/>
          </a:xfrm>
          <a:prstGeom prst="rect">
            <a:avLst/>
          </a:prstGeom>
        </p:spPr>
      </p:pic>
      <p:sp>
        <p:nvSpPr>
          <p:cNvPr id="8" name="TextBox 7">
            <a:extLst>
              <a:ext uri="{FF2B5EF4-FFF2-40B4-BE49-F238E27FC236}">
                <a16:creationId xmlns:a16="http://schemas.microsoft.com/office/drawing/2014/main" id="{7D2E0390-B063-B34A-9140-83FD5DF7D4A5}"/>
              </a:ext>
            </a:extLst>
          </p:cNvPr>
          <p:cNvSpPr txBox="1"/>
          <p:nvPr userDrawn="1"/>
        </p:nvSpPr>
        <p:spPr>
          <a:xfrm>
            <a:off x="2" y="6517181"/>
            <a:ext cx="1065801" cy="221215"/>
          </a:xfrm>
          <a:prstGeom prst="rect">
            <a:avLst/>
          </a:prstGeom>
          <a:noFill/>
        </p:spPr>
        <p:txBody>
          <a:bodyPr wrap="square" lIns="51435" tIns="25718" rIns="51435" bIns="25718" rtlCol="0">
            <a:spAutoFit/>
          </a:bodyPr>
          <a:lstStyle/>
          <a:p>
            <a:pPr algn="ctr"/>
            <a:fld id="{739491D2-F3CB-4837-A3AF-CDCCB7D47EB9}" type="slidenum">
              <a:rPr lang="en-US" sz="1100" b="0" i="0" smtClean="0">
                <a:solidFill>
                  <a:srgbClr val="393A39"/>
                </a:solidFill>
                <a:latin typeface="Georgia" panose="02040502050405020303" pitchFamily="18" charset="0"/>
              </a:rPr>
              <a:pPr algn="ctr"/>
              <a:t>‹nº›</a:t>
            </a:fld>
            <a:endParaRPr lang="en-US" sz="1100" b="0" i="0" dirty="0">
              <a:solidFill>
                <a:srgbClr val="393A39"/>
              </a:solidFill>
              <a:latin typeface="Georgia" panose="02040502050405020303" pitchFamily="18" charset="0"/>
            </a:endParaRPr>
          </a:p>
        </p:txBody>
      </p:sp>
      <p:cxnSp>
        <p:nvCxnSpPr>
          <p:cNvPr id="9" name="Straight Connector 8">
            <a:extLst>
              <a:ext uri="{FF2B5EF4-FFF2-40B4-BE49-F238E27FC236}">
                <a16:creationId xmlns:a16="http://schemas.microsoft.com/office/drawing/2014/main" id="{FD7AED0B-2884-2B42-9BEC-0F9216C10C2D}"/>
              </a:ext>
            </a:extLst>
          </p:cNvPr>
          <p:cNvCxnSpPr>
            <a:cxnSpLocks/>
          </p:cNvCxnSpPr>
          <p:nvPr userDrawn="1"/>
        </p:nvCxnSpPr>
        <p:spPr>
          <a:xfrm>
            <a:off x="1065801" y="0"/>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close up of a logo&#10;&#10;Description automatically generated">
            <a:extLst>
              <a:ext uri="{FF2B5EF4-FFF2-40B4-BE49-F238E27FC236}">
                <a16:creationId xmlns:a16="http://schemas.microsoft.com/office/drawing/2014/main" id="{AD021D73-D98C-4826-857E-02393EF0935D}"/>
              </a:ext>
            </a:extLst>
          </p:cNvPr>
          <p:cNvPicPr>
            <a:picLocks noChangeAspect="1"/>
          </p:cNvPicPr>
          <p:nvPr userDrawn="1"/>
        </p:nvPicPr>
        <p:blipFill rotWithShape="1">
          <a:blip r:embed="rId3"/>
          <a:srcRect l="16788" t="14576" r="18588" b="14643"/>
          <a:stretch/>
        </p:blipFill>
        <p:spPr>
          <a:xfrm>
            <a:off x="112655" y="582770"/>
            <a:ext cx="781394" cy="579470"/>
          </a:xfrm>
          <a:prstGeom prst="rect">
            <a:avLst/>
          </a:prstGeom>
        </p:spPr>
      </p:pic>
    </p:spTree>
    <p:extLst>
      <p:ext uri="{BB962C8B-B14F-4D97-AF65-F5344CB8AC3E}">
        <p14:creationId xmlns:p14="http://schemas.microsoft.com/office/powerpoint/2010/main" val="603498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4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587320"/>
      </p:ext>
    </p:extLst>
  </p:cSld>
  <p:clrMap bg1="lt1" tx1="dk1" bg2="lt2" tx2="dk2" accent1="accent1" accent2="accent2" accent3="accent3" accent4="accent4" accent5="accent5" accent6="accent6" hlink="hlink" folHlink="folHlink"/>
  <p:sldLayoutIdLst>
    <p:sldLayoutId id="2147483722" r:id="rId1"/>
    <p:sldLayoutId id="2147483691" r:id="rId2"/>
    <p:sldLayoutId id="2147483721" r:id="rId3"/>
    <p:sldLayoutId id="2147483764" r:id="rId4"/>
    <p:sldLayoutId id="2147483765" r:id="rId5"/>
    <p:sldLayoutId id="2147483761" r:id="rId6"/>
    <p:sldLayoutId id="2147483775" r:id="rId7"/>
    <p:sldLayoutId id="2147483776" r:id="rId8"/>
    <p:sldLayoutId id="2147483767" r:id="rId9"/>
    <p:sldLayoutId id="2147483766" r:id="rId10"/>
    <p:sldLayoutId id="2147483690" r:id="rId11"/>
    <p:sldLayoutId id="2147483769" r:id="rId12"/>
    <p:sldLayoutId id="2147483770" r:id="rId13"/>
    <p:sldLayoutId id="2147483771" r:id="rId14"/>
    <p:sldLayoutId id="2147483774" r:id="rId15"/>
    <p:sldLayoutId id="2147483773" r:id="rId16"/>
    <p:sldLayoutId id="2147483772" r:id="rId17"/>
    <p:sldLayoutId id="2147483768" r:id="rId18"/>
    <p:sldLayoutId id="2147483763" r:id="rId19"/>
    <p:sldLayoutId id="2147483778" r:id="rId20"/>
    <p:sldLayoutId id="2147483779" r:id="rId21"/>
    <p:sldLayoutId id="2147483780" r:id="rId22"/>
    <p:sldLayoutId id="2147483781" r:id="rId23"/>
    <p:sldLayoutId id="2147483782" r:id="rId24"/>
  </p:sldLayoutIdLst>
  <p:txStyles>
    <p:titleStyle>
      <a:lvl1pPr algn="l" defTabSz="457200" rtl="0" eaLnBrk="1" latinLnBrk="0" hangingPunct="1">
        <a:spcBef>
          <a:spcPct val="0"/>
        </a:spcBef>
        <a:buNone/>
        <a:defRPr sz="2800" b="0" i="0" kern="1200">
          <a:solidFill>
            <a:srgbClr val="C0504D"/>
          </a:solidFill>
          <a:latin typeface="+mj-lt"/>
          <a:ea typeface="+mj-ea"/>
          <a:cs typeface="Cronos Pro"/>
        </a:defRPr>
      </a:lvl1pPr>
    </p:titleStyle>
    <p:bodyStyle>
      <a:lvl1pPr marL="342900" indent="-342900" algn="l" defTabSz="457200" rtl="0" eaLnBrk="1" latinLnBrk="0" hangingPunct="1">
        <a:spcBef>
          <a:spcPct val="20000"/>
        </a:spcBef>
        <a:buFont typeface="Arial"/>
        <a:buChar char="•"/>
        <a:defRPr sz="3200" b="0" i="0" kern="1200">
          <a:solidFill>
            <a:srgbClr val="404040"/>
          </a:solidFill>
          <a:latin typeface="+mn-lt"/>
          <a:ea typeface="+mn-ea"/>
          <a:cs typeface="Cronos Pro"/>
        </a:defRPr>
      </a:lvl1pPr>
      <a:lvl2pPr marL="742950" indent="-285750" algn="l" defTabSz="457200" rtl="0" eaLnBrk="1" latinLnBrk="0" hangingPunct="1">
        <a:spcBef>
          <a:spcPct val="20000"/>
        </a:spcBef>
        <a:buFont typeface="Arial"/>
        <a:buChar char="–"/>
        <a:defRPr sz="2800" b="0" i="0" kern="1200">
          <a:solidFill>
            <a:srgbClr val="404040"/>
          </a:solidFill>
          <a:latin typeface="+mn-lt"/>
          <a:ea typeface="+mn-ea"/>
          <a:cs typeface="Cronos Pro"/>
        </a:defRPr>
      </a:lvl2pPr>
      <a:lvl3pPr marL="1143000" indent="-228600" algn="l" defTabSz="457200" rtl="0" eaLnBrk="1" latinLnBrk="0" hangingPunct="1">
        <a:spcBef>
          <a:spcPct val="20000"/>
        </a:spcBef>
        <a:buFont typeface="Arial"/>
        <a:buChar char="•"/>
        <a:defRPr sz="2400" b="0" i="0" kern="1200">
          <a:solidFill>
            <a:srgbClr val="404040"/>
          </a:solidFill>
          <a:latin typeface="+mn-lt"/>
          <a:ea typeface="+mn-ea"/>
          <a:cs typeface="Cronos Pro"/>
        </a:defRPr>
      </a:lvl3pPr>
      <a:lvl4pPr marL="1600200" indent="-228600" algn="l" defTabSz="457200" rtl="0" eaLnBrk="1" latinLnBrk="0" hangingPunct="1">
        <a:spcBef>
          <a:spcPct val="20000"/>
        </a:spcBef>
        <a:buFont typeface="Arial"/>
        <a:buChar char="–"/>
        <a:defRPr sz="2000" b="0" i="0" kern="1200">
          <a:solidFill>
            <a:srgbClr val="404040"/>
          </a:solidFill>
          <a:latin typeface="+mn-lt"/>
          <a:ea typeface="+mn-ea"/>
          <a:cs typeface="Cronos Pro"/>
        </a:defRPr>
      </a:lvl4pPr>
      <a:lvl5pPr marL="2057400" indent="-228600" algn="l" defTabSz="457200" rtl="0" eaLnBrk="1" latinLnBrk="0" hangingPunct="1">
        <a:spcBef>
          <a:spcPct val="20000"/>
        </a:spcBef>
        <a:buFont typeface="Arial"/>
        <a:buChar char="»"/>
        <a:defRPr sz="2000" b="0" i="0" kern="1200">
          <a:solidFill>
            <a:srgbClr val="404040"/>
          </a:solidFill>
          <a:latin typeface="+mn-lt"/>
          <a:ea typeface="+mn-ea"/>
          <a:cs typeface="Cronos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jpg"/><Relationship Id="rId1" Type="http://schemas.openxmlformats.org/officeDocument/2006/relationships/slideLayout" Target="../slideLayouts/slideLayout10.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jpg"/><Relationship Id="rId1" Type="http://schemas.openxmlformats.org/officeDocument/2006/relationships/slideLayout" Target="../slideLayouts/slideLayout10.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1C92F5F-9C68-48C6-A12A-4E78A7CC1FFF}"/>
              </a:ext>
            </a:extLst>
          </p:cNvPr>
          <p:cNvSpPr>
            <a:spLocks noGrp="1"/>
          </p:cNvSpPr>
          <p:nvPr>
            <p:ph type="body" sz="quarter" idx="10"/>
          </p:nvPr>
        </p:nvSpPr>
        <p:spPr/>
        <p:txBody>
          <a:bodyPr/>
          <a:lstStyle/>
          <a:p>
            <a:r>
              <a:rPr lang="en-IN" dirty="0"/>
              <a:t>June 2020</a:t>
            </a:r>
          </a:p>
        </p:txBody>
      </p:sp>
      <p:sp>
        <p:nvSpPr>
          <p:cNvPr id="3" name="Title 2">
            <a:extLst>
              <a:ext uri="{FF2B5EF4-FFF2-40B4-BE49-F238E27FC236}">
                <a16:creationId xmlns:a16="http://schemas.microsoft.com/office/drawing/2014/main" id="{F3CFB497-AABF-43F4-8620-41085378C56E}"/>
              </a:ext>
            </a:extLst>
          </p:cNvPr>
          <p:cNvSpPr>
            <a:spLocks noGrp="1"/>
          </p:cNvSpPr>
          <p:nvPr>
            <p:ph type="title"/>
          </p:nvPr>
        </p:nvSpPr>
        <p:spPr>
          <a:xfrm>
            <a:off x="4827246" y="3615688"/>
            <a:ext cx="6592121" cy="1325563"/>
          </a:xfrm>
        </p:spPr>
        <p:txBody>
          <a:bodyPr/>
          <a:lstStyle/>
          <a:p>
            <a:r>
              <a:rPr lang="en-US" dirty="0"/>
              <a:t>China’s Green Bond Market: How is it performing? </a:t>
            </a:r>
            <a:endParaRPr lang="en-IN" dirty="0"/>
          </a:p>
        </p:txBody>
      </p:sp>
      <p:grpSp>
        <p:nvGrpSpPr>
          <p:cNvPr id="7" name="Group 6">
            <a:extLst>
              <a:ext uri="{FF2B5EF4-FFF2-40B4-BE49-F238E27FC236}">
                <a16:creationId xmlns:a16="http://schemas.microsoft.com/office/drawing/2014/main" id="{7CF6DF7A-EAF2-41AF-8D18-E4A281013DDB}"/>
              </a:ext>
            </a:extLst>
          </p:cNvPr>
          <p:cNvGrpSpPr/>
          <p:nvPr/>
        </p:nvGrpSpPr>
        <p:grpSpPr>
          <a:xfrm>
            <a:off x="8080744" y="6188148"/>
            <a:ext cx="3951767" cy="508848"/>
            <a:chOff x="7814930" y="6188149"/>
            <a:chExt cx="4377069" cy="556030"/>
          </a:xfrm>
        </p:grpSpPr>
        <p:sp>
          <p:nvSpPr>
            <p:cNvPr id="2" name="Rectangle 1">
              <a:extLst>
                <a:ext uri="{FF2B5EF4-FFF2-40B4-BE49-F238E27FC236}">
                  <a16:creationId xmlns:a16="http://schemas.microsoft.com/office/drawing/2014/main" id="{295737AB-BBD4-44A5-A821-52158A4D3283}"/>
                </a:ext>
              </a:extLst>
            </p:cNvPr>
            <p:cNvSpPr>
              <a:spLocks noChangeArrowheads="1"/>
            </p:cNvSpPr>
            <p:nvPr/>
          </p:nvSpPr>
          <p:spPr bwMode="auto">
            <a:xfrm>
              <a:off x="7814930" y="6235331"/>
              <a:ext cx="26156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lumMod val="50000"/>
                      <a:lumOff val="50000"/>
                    </a:schemeClr>
                  </a:solidFill>
                  <a:effectLst/>
                </a:rPr>
                <a:t>This project is supported by the UK PACT </a:t>
              </a:r>
              <a:r>
                <a:rPr kumimoji="0" lang="en-US" altLang="en-US" sz="1200" b="0" i="0" u="none" strike="noStrike" cap="none" normalizeH="0" baseline="0" dirty="0" err="1">
                  <a:ln>
                    <a:noFill/>
                  </a:ln>
                  <a:solidFill>
                    <a:schemeClr val="tx1">
                      <a:lumMod val="50000"/>
                      <a:lumOff val="50000"/>
                    </a:schemeClr>
                  </a:solidFill>
                  <a:effectLst/>
                </a:rPr>
                <a:t>Programme</a:t>
              </a:r>
              <a:endParaRPr kumimoji="0" lang="en-US" altLang="en-US" sz="1200" b="0" i="0" u="none" strike="noStrike" cap="none" normalizeH="0" baseline="0" dirty="0">
                <a:ln>
                  <a:noFill/>
                </a:ln>
                <a:solidFill>
                  <a:schemeClr val="tx1">
                    <a:lumMod val="50000"/>
                    <a:lumOff val="50000"/>
                  </a:schemeClr>
                </a:solidFill>
                <a:effectLst/>
              </a:endParaRPr>
            </a:p>
          </p:txBody>
        </p:sp>
        <p:pic>
          <p:nvPicPr>
            <p:cNvPr id="6" name="Picture 5" descr="A close up of a sign&#10;&#10;Description automatically generated">
              <a:extLst>
                <a:ext uri="{FF2B5EF4-FFF2-40B4-BE49-F238E27FC236}">
                  <a16:creationId xmlns:a16="http://schemas.microsoft.com/office/drawing/2014/main" id="{F6F139F0-497C-4809-A265-F937FCB60518}"/>
                </a:ext>
              </a:extLst>
            </p:cNvPr>
            <p:cNvPicPr>
              <a:picLocks noChangeAspect="1"/>
            </p:cNvPicPr>
            <p:nvPr/>
          </p:nvPicPr>
          <p:blipFill>
            <a:blip r:embed="rId2"/>
            <a:stretch>
              <a:fillRect/>
            </a:stretch>
          </p:blipFill>
          <p:spPr>
            <a:xfrm>
              <a:off x="10338566" y="6188149"/>
              <a:ext cx="1853433" cy="556030"/>
            </a:xfrm>
            <a:prstGeom prst="rect">
              <a:avLst/>
            </a:prstGeom>
          </p:spPr>
        </p:pic>
      </p:grpSp>
    </p:spTree>
    <p:extLst>
      <p:ext uri="{BB962C8B-B14F-4D97-AF65-F5344CB8AC3E}">
        <p14:creationId xmlns:p14="http://schemas.microsoft.com/office/powerpoint/2010/main" val="39277412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F6F74F-7E31-4335-9102-78FE976AA0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2248" y="312509"/>
            <a:ext cx="6336785" cy="6232981"/>
          </a:xfrm>
          <a:prstGeom prst="rect">
            <a:avLst/>
          </a:prstGeom>
          <a:noFill/>
          <a:ln>
            <a:noFill/>
          </a:ln>
        </p:spPr>
      </p:pic>
      <p:sp>
        <p:nvSpPr>
          <p:cNvPr id="4" name="Text Placeholder 3">
            <a:extLst>
              <a:ext uri="{FF2B5EF4-FFF2-40B4-BE49-F238E27FC236}">
                <a16:creationId xmlns:a16="http://schemas.microsoft.com/office/drawing/2014/main" id="{50828509-A6BF-475C-92DA-A060510FD1E6}"/>
              </a:ext>
            </a:extLst>
          </p:cNvPr>
          <p:cNvSpPr>
            <a:spLocks noGrp="1"/>
          </p:cNvSpPr>
          <p:nvPr>
            <p:ph type="body" sz="quarter" idx="14"/>
          </p:nvPr>
        </p:nvSpPr>
        <p:spPr>
          <a:xfrm>
            <a:off x="1408113" y="587144"/>
            <a:ext cx="2674789" cy="510636"/>
          </a:xfrm>
        </p:spPr>
        <p:txBody>
          <a:bodyPr/>
          <a:lstStyle/>
          <a:p>
            <a:r>
              <a:rPr lang="en-US" sz="2400" dirty="0"/>
              <a:t>Regulatory segmentation poses challenges</a:t>
            </a:r>
            <a:endParaRPr lang="en-US" dirty="0"/>
          </a:p>
        </p:txBody>
      </p:sp>
    </p:spTree>
    <p:extLst>
      <p:ext uri="{BB962C8B-B14F-4D97-AF65-F5344CB8AC3E}">
        <p14:creationId xmlns:p14="http://schemas.microsoft.com/office/powerpoint/2010/main" val="1512531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F2B102D-9D80-455B-A94E-2C03BEE755EC}"/>
              </a:ext>
            </a:extLst>
          </p:cNvPr>
          <p:cNvSpPr txBox="1">
            <a:spLocks/>
          </p:cNvSpPr>
          <p:nvPr/>
        </p:nvSpPr>
        <p:spPr>
          <a:xfrm>
            <a:off x="2261938" y="352838"/>
            <a:ext cx="7927095" cy="555108"/>
          </a:xfrm>
          <a:prstGeom prst="rect">
            <a:avLst/>
          </a:prstGeom>
        </p:spPr>
        <p:txBody>
          <a:bodyPr vert="horz" lIns="0" tIns="0" rIns="0" bIns="0" rtlCol="0" anchor="b">
            <a:noAutofit/>
          </a:bodyPr>
          <a:lstStyle>
            <a:lvl1pPr algn="l" defTabSz="457200" rtl="0" eaLnBrk="1" latinLnBrk="0" hangingPunct="1">
              <a:spcBef>
                <a:spcPct val="0"/>
              </a:spcBef>
              <a:buNone/>
              <a:defRPr sz="4000" b="0" i="0" kern="1200">
                <a:solidFill>
                  <a:schemeClr val="accent1"/>
                </a:solidFill>
                <a:latin typeface="+mj-lt"/>
                <a:ea typeface="+mj-ea"/>
                <a:cs typeface="Times New Roman"/>
              </a:defRPr>
            </a:lvl1pPr>
          </a:lstStyle>
          <a:p>
            <a:endParaRPr lang="en-US" sz="2800" dirty="0"/>
          </a:p>
        </p:txBody>
      </p:sp>
      <p:graphicFrame>
        <p:nvGraphicFramePr>
          <p:cNvPr id="7" name="Table 6">
            <a:extLst>
              <a:ext uri="{FF2B5EF4-FFF2-40B4-BE49-F238E27FC236}">
                <a16:creationId xmlns:a16="http://schemas.microsoft.com/office/drawing/2014/main" id="{B2825AC8-A548-4CE0-A5C7-965ACDFFF13F}"/>
              </a:ext>
            </a:extLst>
          </p:cNvPr>
          <p:cNvGraphicFramePr>
            <a:graphicFrameLocks noGrp="1"/>
          </p:cNvGraphicFramePr>
          <p:nvPr>
            <p:extLst>
              <p:ext uri="{D42A27DB-BD31-4B8C-83A1-F6EECF244321}">
                <p14:modId xmlns:p14="http://schemas.microsoft.com/office/powerpoint/2010/main" val="3282669586"/>
              </p:ext>
            </p:extLst>
          </p:nvPr>
        </p:nvGraphicFramePr>
        <p:xfrm>
          <a:off x="3232297" y="276448"/>
          <a:ext cx="8793126" cy="6451169"/>
        </p:xfrm>
        <a:graphic>
          <a:graphicData uri="http://schemas.openxmlformats.org/drawingml/2006/table">
            <a:tbl>
              <a:tblPr firstRow="1" firstCol="1" bandRow="1">
                <a:tableStyleId>{21E4AEA4-8DFA-4A89-87EB-49C32662AFE0}</a:tableStyleId>
              </a:tblPr>
              <a:tblGrid>
                <a:gridCol w="1725839">
                  <a:extLst>
                    <a:ext uri="{9D8B030D-6E8A-4147-A177-3AD203B41FA5}">
                      <a16:colId xmlns:a16="http://schemas.microsoft.com/office/drawing/2014/main" val="4133224922"/>
                    </a:ext>
                  </a:extLst>
                </a:gridCol>
                <a:gridCol w="1524428">
                  <a:extLst>
                    <a:ext uri="{9D8B030D-6E8A-4147-A177-3AD203B41FA5}">
                      <a16:colId xmlns:a16="http://schemas.microsoft.com/office/drawing/2014/main" val="3778319620"/>
                    </a:ext>
                  </a:extLst>
                </a:gridCol>
                <a:gridCol w="1733663">
                  <a:extLst>
                    <a:ext uri="{9D8B030D-6E8A-4147-A177-3AD203B41FA5}">
                      <a16:colId xmlns:a16="http://schemas.microsoft.com/office/drawing/2014/main" val="4082384459"/>
                    </a:ext>
                  </a:extLst>
                </a:gridCol>
                <a:gridCol w="1753841">
                  <a:extLst>
                    <a:ext uri="{9D8B030D-6E8A-4147-A177-3AD203B41FA5}">
                      <a16:colId xmlns:a16="http://schemas.microsoft.com/office/drawing/2014/main" val="4191983271"/>
                    </a:ext>
                  </a:extLst>
                </a:gridCol>
                <a:gridCol w="2055355">
                  <a:extLst>
                    <a:ext uri="{9D8B030D-6E8A-4147-A177-3AD203B41FA5}">
                      <a16:colId xmlns:a16="http://schemas.microsoft.com/office/drawing/2014/main" val="2669554032"/>
                    </a:ext>
                  </a:extLst>
                </a:gridCol>
              </a:tblGrid>
              <a:tr h="867315">
                <a:tc>
                  <a:txBody>
                    <a:bodyPr/>
                    <a:lstStyle/>
                    <a:p>
                      <a:pPr marL="0" marR="0" algn="ctr">
                        <a:spcBef>
                          <a:spcPts val="0"/>
                        </a:spcBef>
                        <a:spcAft>
                          <a:spcPts val="500"/>
                        </a:spcAft>
                      </a:pPr>
                      <a:r>
                        <a:rPr lang="en-US" sz="1100" dirty="0">
                          <a:effectLst/>
                        </a:rPr>
                        <a:t> </a:t>
                      </a:r>
                      <a:endParaRPr lang="en-US" sz="14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50" dirty="0">
                          <a:effectLst/>
                        </a:rPr>
                        <a:t>People’s Bank of China </a:t>
                      </a:r>
                      <a:endParaRPr lang="en-US" sz="1100" dirty="0">
                        <a:effectLst/>
                      </a:endParaRPr>
                    </a:p>
                    <a:p>
                      <a:pPr marL="0" marR="0" algn="ctr">
                        <a:spcBef>
                          <a:spcPts val="0"/>
                        </a:spcBef>
                        <a:spcAft>
                          <a:spcPts val="500"/>
                        </a:spcAft>
                      </a:pPr>
                      <a:r>
                        <a:rPr lang="en-US" sz="1050" dirty="0">
                          <a:effectLst/>
                        </a:rPr>
                        <a:t>(</a:t>
                      </a:r>
                      <a:r>
                        <a:rPr lang="en-US" sz="1050" dirty="0" err="1">
                          <a:effectLst/>
                        </a:rPr>
                        <a:t>PBoC</a:t>
                      </a:r>
                      <a:r>
                        <a:rPr lang="en-US" sz="1050" dirty="0">
                          <a:effectLst/>
                        </a:rPr>
                        <a:t>)</a:t>
                      </a:r>
                      <a:endParaRPr lang="en-US" sz="11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50" dirty="0">
                          <a:effectLst/>
                        </a:rPr>
                        <a:t>China Securities Regulatory Commission (CSRC) </a:t>
                      </a:r>
                      <a:endParaRPr lang="en-US" sz="11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50">
                          <a:effectLst/>
                        </a:rPr>
                        <a:t>National Association of Financial Market Institutional Investors (NAFMII)</a:t>
                      </a:r>
                      <a:endParaRPr lang="en-US" sz="110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50" dirty="0">
                          <a:effectLst/>
                        </a:rPr>
                        <a:t>National Development and Reform Commission (NDRC)</a:t>
                      </a:r>
                      <a:endParaRPr lang="en-US" sz="11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extLst>
                  <a:ext uri="{0D108BD9-81ED-4DB2-BD59-A6C34878D82A}">
                    <a16:rowId xmlns:a16="http://schemas.microsoft.com/office/drawing/2014/main" val="88869568"/>
                  </a:ext>
                </a:extLst>
              </a:tr>
              <a:tr h="495609">
                <a:tc>
                  <a:txBody>
                    <a:bodyPr/>
                    <a:lstStyle/>
                    <a:p>
                      <a:pPr marL="0" marR="0" algn="ctr">
                        <a:spcBef>
                          <a:spcPts val="0"/>
                        </a:spcBef>
                        <a:spcAft>
                          <a:spcPts val="500"/>
                        </a:spcAft>
                      </a:pPr>
                      <a:r>
                        <a:rPr lang="en-US" sz="1100" dirty="0">
                          <a:effectLst/>
                        </a:rPr>
                        <a:t>Bond Type</a:t>
                      </a:r>
                      <a:endParaRPr lang="en-US" sz="14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spcBef>
                          <a:spcPts val="0"/>
                        </a:spcBef>
                        <a:spcAft>
                          <a:spcPts val="500"/>
                        </a:spcAft>
                      </a:pPr>
                      <a:r>
                        <a:rPr lang="en-US" sz="1000" dirty="0">
                          <a:effectLst/>
                        </a:rPr>
                        <a:t>Financial bond</a:t>
                      </a:r>
                      <a:endParaRPr lang="en-US" sz="10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spcBef>
                          <a:spcPts val="0"/>
                        </a:spcBef>
                        <a:spcAft>
                          <a:spcPts val="500"/>
                        </a:spcAft>
                      </a:pPr>
                      <a:r>
                        <a:rPr lang="en-US" sz="1000" dirty="0">
                          <a:effectLst/>
                        </a:rPr>
                        <a:t>Corporate bond</a:t>
                      </a:r>
                      <a:endParaRPr lang="en-US" sz="10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spcBef>
                          <a:spcPts val="0"/>
                        </a:spcBef>
                        <a:spcAft>
                          <a:spcPts val="500"/>
                        </a:spcAft>
                      </a:pPr>
                      <a:r>
                        <a:rPr lang="en-US" sz="1000">
                          <a:effectLst/>
                        </a:rPr>
                        <a:t>Non-Financial Corporate Debt Instrument</a:t>
                      </a:r>
                      <a:endParaRPr lang="en-US" sz="100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dirty="0">
                          <a:effectLst/>
                        </a:rPr>
                        <a:t>Enterprise bond</a:t>
                      </a:r>
                      <a:endParaRPr lang="en-US" sz="10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extLst>
                  <a:ext uri="{0D108BD9-81ED-4DB2-BD59-A6C34878D82A}">
                    <a16:rowId xmlns:a16="http://schemas.microsoft.com/office/drawing/2014/main" val="4263811005"/>
                  </a:ext>
                </a:extLst>
              </a:tr>
              <a:tr h="826014">
                <a:tc>
                  <a:txBody>
                    <a:bodyPr/>
                    <a:lstStyle/>
                    <a:p>
                      <a:pPr marL="0" marR="0" algn="ctr">
                        <a:spcBef>
                          <a:spcPts val="0"/>
                        </a:spcBef>
                        <a:spcAft>
                          <a:spcPts val="500"/>
                        </a:spcAft>
                      </a:pPr>
                      <a:r>
                        <a:rPr lang="en-US" sz="1100" dirty="0">
                          <a:effectLst/>
                        </a:rPr>
                        <a:t>Allocation of Proceeds</a:t>
                      </a:r>
                      <a:endParaRPr lang="en-US" sz="14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dirty="0">
                          <a:effectLst/>
                        </a:rPr>
                        <a:t>100% of proceeds are required to be invested in green projects</a:t>
                      </a:r>
                      <a:endParaRPr lang="en-US" sz="10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dirty="0">
                          <a:effectLst/>
                        </a:rPr>
                        <a:t>Issuers can use up to 30% of the bond proceeds to repay loans and invest in working capital.</a:t>
                      </a:r>
                      <a:endParaRPr lang="en-US" sz="10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dirty="0">
                          <a:effectLst/>
                        </a:rPr>
                        <a:t>100% of proceeds are required to be invested in green projects</a:t>
                      </a:r>
                      <a:endParaRPr lang="en-US" sz="10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dirty="0">
                          <a:effectLst/>
                        </a:rPr>
                        <a:t>Issuers can use up to 50% of the bond proceeds to repay bank loans and invest in working capital.</a:t>
                      </a:r>
                      <a:endParaRPr lang="en-US" sz="10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extLst>
                  <a:ext uri="{0D108BD9-81ED-4DB2-BD59-A6C34878D82A}">
                    <a16:rowId xmlns:a16="http://schemas.microsoft.com/office/drawing/2014/main" val="1960357304"/>
                  </a:ext>
                </a:extLst>
              </a:tr>
              <a:tr h="660811">
                <a:tc>
                  <a:txBody>
                    <a:bodyPr/>
                    <a:lstStyle/>
                    <a:p>
                      <a:pPr marL="0" marR="0" algn="ctr">
                        <a:spcBef>
                          <a:spcPts val="0"/>
                        </a:spcBef>
                        <a:spcAft>
                          <a:spcPts val="500"/>
                        </a:spcAft>
                      </a:pPr>
                      <a:r>
                        <a:rPr lang="en-US" sz="1100" dirty="0">
                          <a:effectLst/>
                        </a:rPr>
                        <a:t>Issuance Limits</a:t>
                      </a:r>
                      <a:endParaRPr lang="en-US" sz="14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a:effectLst/>
                        </a:rPr>
                        <a:t>N/A</a:t>
                      </a:r>
                      <a:endParaRPr lang="en-US" sz="100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dirty="0">
                          <a:effectLst/>
                        </a:rPr>
                        <a:t>N/A</a:t>
                      </a:r>
                      <a:endParaRPr lang="en-US" sz="10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dirty="0">
                          <a:effectLst/>
                        </a:rPr>
                        <a:t>N/A</a:t>
                      </a:r>
                      <a:endParaRPr lang="en-US" sz="10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dirty="0">
                          <a:effectLst/>
                        </a:rPr>
                        <a:t>Green bonds are exempt from quotas for bond issuance and granted special review process</a:t>
                      </a:r>
                      <a:endParaRPr lang="en-US" sz="10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extLst>
                  <a:ext uri="{0D108BD9-81ED-4DB2-BD59-A6C34878D82A}">
                    <a16:rowId xmlns:a16="http://schemas.microsoft.com/office/drawing/2014/main" val="1663264396"/>
                  </a:ext>
                </a:extLst>
              </a:tr>
              <a:tr h="363446">
                <a:tc>
                  <a:txBody>
                    <a:bodyPr/>
                    <a:lstStyle/>
                    <a:p>
                      <a:pPr marL="0" marR="0" algn="ctr">
                        <a:spcBef>
                          <a:spcPts val="0"/>
                        </a:spcBef>
                        <a:spcAft>
                          <a:spcPts val="500"/>
                        </a:spcAft>
                      </a:pPr>
                      <a:r>
                        <a:rPr lang="en-US" sz="1100" dirty="0">
                          <a:effectLst/>
                        </a:rPr>
                        <a:t>Use of Proceeds Monitoring</a:t>
                      </a:r>
                      <a:endParaRPr lang="en-US" sz="14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a:effectLst/>
                        </a:rPr>
                        <a:t>Separate accounts</a:t>
                      </a:r>
                      <a:endParaRPr lang="en-US" sz="100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a:effectLst/>
                        </a:rPr>
                        <a:t>Separate accounts</a:t>
                      </a:r>
                      <a:endParaRPr lang="en-US" sz="100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dirty="0">
                          <a:effectLst/>
                        </a:rPr>
                        <a:t>Separate accounts</a:t>
                      </a:r>
                      <a:endParaRPr lang="en-US" sz="10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dirty="0">
                          <a:effectLst/>
                        </a:rPr>
                        <a:t>No requirement</a:t>
                      </a:r>
                      <a:endParaRPr lang="en-US" sz="10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extLst>
                  <a:ext uri="{0D108BD9-81ED-4DB2-BD59-A6C34878D82A}">
                    <a16:rowId xmlns:a16="http://schemas.microsoft.com/office/drawing/2014/main" val="572354746"/>
                  </a:ext>
                </a:extLst>
              </a:tr>
              <a:tr h="826014">
                <a:tc>
                  <a:txBody>
                    <a:bodyPr/>
                    <a:lstStyle/>
                    <a:p>
                      <a:pPr marL="0" marR="0" algn="ctr">
                        <a:spcBef>
                          <a:spcPts val="0"/>
                        </a:spcBef>
                        <a:spcAft>
                          <a:spcPts val="500"/>
                        </a:spcAft>
                      </a:pPr>
                      <a:r>
                        <a:rPr lang="en-US" sz="1100" dirty="0">
                          <a:effectLst/>
                        </a:rPr>
                        <a:t>Environmental Monitoring</a:t>
                      </a:r>
                      <a:endParaRPr lang="en-US" sz="14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a:effectLst/>
                        </a:rPr>
                        <a:t>Required monitoring for green projects above a certain threshold amount</a:t>
                      </a:r>
                      <a:endParaRPr lang="en-US" sz="100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a:effectLst/>
                        </a:rPr>
                        <a:t>Targets disclosed at issuance; monitoring required</a:t>
                      </a:r>
                      <a:endParaRPr lang="en-US" sz="100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dirty="0">
                          <a:effectLst/>
                        </a:rPr>
                        <a:t>Targets disclosed at issuance; monitoring encouraged  </a:t>
                      </a:r>
                      <a:endParaRPr lang="en-US" sz="10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dirty="0">
                          <a:effectLst/>
                        </a:rPr>
                        <a:t>No requirement</a:t>
                      </a:r>
                      <a:endParaRPr lang="en-US" sz="10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extLst>
                  <a:ext uri="{0D108BD9-81ED-4DB2-BD59-A6C34878D82A}">
                    <a16:rowId xmlns:a16="http://schemas.microsoft.com/office/drawing/2014/main" val="4250572706"/>
                  </a:ext>
                </a:extLst>
              </a:tr>
              <a:tr h="660811">
                <a:tc>
                  <a:txBody>
                    <a:bodyPr/>
                    <a:lstStyle/>
                    <a:p>
                      <a:pPr marL="0" marR="0" algn="ctr">
                        <a:spcBef>
                          <a:spcPts val="0"/>
                        </a:spcBef>
                        <a:spcAft>
                          <a:spcPts val="500"/>
                        </a:spcAft>
                      </a:pPr>
                      <a:r>
                        <a:rPr lang="en-US" sz="1100" dirty="0">
                          <a:effectLst/>
                        </a:rPr>
                        <a:t>Use of Proceeds Reporting</a:t>
                      </a:r>
                      <a:endParaRPr lang="en-US" sz="14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a:effectLst/>
                        </a:rPr>
                        <a:t>Quarterly disclosure</a:t>
                      </a:r>
                      <a:endParaRPr lang="en-US" sz="100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dirty="0">
                          <a:effectLst/>
                        </a:rPr>
                        <a:t>Annual disclosure</a:t>
                      </a:r>
                      <a:endParaRPr lang="en-US" sz="10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a:effectLst/>
                        </a:rPr>
                        <a:t>Biannual disclosure; Changes to use of proceeds announced publicly</a:t>
                      </a:r>
                      <a:endParaRPr lang="en-US" sz="100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dirty="0">
                          <a:effectLst/>
                        </a:rPr>
                        <a:t>No requirement</a:t>
                      </a:r>
                      <a:endParaRPr lang="en-US" sz="10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extLst>
                  <a:ext uri="{0D108BD9-81ED-4DB2-BD59-A6C34878D82A}">
                    <a16:rowId xmlns:a16="http://schemas.microsoft.com/office/drawing/2014/main" val="2090015368"/>
                  </a:ext>
                </a:extLst>
              </a:tr>
              <a:tr h="660811">
                <a:tc>
                  <a:txBody>
                    <a:bodyPr/>
                    <a:lstStyle/>
                    <a:p>
                      <a:pPr marL="0" marR="0" algn="ctr">
                        <a:spcBef>
                          <a:spcPts val="0"/>
                        </a:spcBef>
                        <a:spcAft>
                          <a:spcPts val="500"/>
                        </a:spcAft>
                      </a:pPr>
                      <a:r>
                        <a:rPr lang="en-US" sz="1100" dirty="0">
                          <a:effectLst/>
                        </a:rPr>
                        <a:t>Environmental Reporting</a:t>
                      </a:r>
                      <a:endParaRPr lang="en-US" sz="14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a:effectLst/>
                        </a:rPr>
                        <a:t>Required for green projects above a certain threshold amount</a:t>
                      </a:r>
                      <a:endParaRPr lang="en-US" sz="100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a:effectLst/>
                        </a:rPr>
                        <a:t>Targets disclosed at issuance; reporting required</a:t>
                      </a:r>
                      <a:endParaRPr lang="en-US" sz="100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dirty="0">
                          <a:effectLst/>
                        </a:rPr>
                        <a:t>Targets disclosed at issuance; reporting encouraged</a:t>
                      </a:r>
                      <a:endParaRPr lang="en-US" sz="10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dirty="0">
                          <a:effectLst/>
                        </a:rPr>
                        <a:t>No requirement</a:t>
                      </a:r>
                      <a:endParaRPr lang="en-US" sz="10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extLst>
                  <a:ext uri="{0D108BD9-81ED-4DB2-BD59-A6C34878D82A}">
                    <a16:rowId xmlns:a16="http://schemas.microsoft.com/office/drawing/2014/main" val="1945764853"/>
                  </a:ext>
                </a:extLst>
              </a:tr>
              <a:tr h="363446">
                <a:tc>
                  <a:txBody>
                    <a:bodyPr/>
                    <a:lstStyle/>
                    <a:p>
                      <a:pPr marL="0" marR="0" algn="ctr">
                        <a:spcBef>
                          <a:spcPts val="0"/>
                        </a:spcBef>
                        <a:spcAft>
                          <a:spcPts val="500"/>
                        </a:spcAft>
                      </a:pPr>
                      <a:r>
                        <a:rPr lang="en-US" sz="1100" dirty="0">
                          <a:effectLst/>
                        </a:rPr>
                        <a:t>Standardized Reporting</a:t>
                      </a:r>
                      <a:endParaRPr lang="en-US" sz="14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spcBef>
                          <a:spcPts val="0"/>
                        </a:spcBef>
                        <a:spcAft>
                          <a:spcPts val="500"/>
                        </a:spcAft>
                      </a:pPr>
                      <a:r>
                        <a:rPr lang="en-US" sz="1000" dirty="0">
                          <a:effectLst/>
                        </a:rPr>
                        <a:t>Template available </a:t>
                      </a:r>
                      <a:endParaRPr lang="en-US" sz="10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spcBef>
                          <a:spcPts val="0"/>
                        </a:spcBef>
                        <a:spcAft>
                          <a:spcPts val="500"/>
                        </a:spcAft>
                      </a:pPr>
                      <a:r>
                        <a:rPr lang="en-US" sz="1000">
                          <a:effectLst/>
                        </a:rPr>
                        <a:t>Not available</a:t>
                      </a:r>
                      <a:endParaRPr lang="en-US" sz="100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spcBef>
                          <a:spcPts val="0"/>
                        </a:spcBef>
                        <a:spcAft>
                          <a:spcPts val="500"/>
                        </a:spcAft>
                      </a:pPr>
                      <a:r>
                        <a:rPr lang="en-US" sz="1000">
                          <a:effectLst/>
                        </a:rPr>
                        <a:t>Template available</a:t>
                      </a:r>
                      <a:endParaRPr lang="en-US" sz="100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dirty="0">
                          <a:effectLst/>
                        </a:rPr>
                        <a:t>Not available</a:t>
                      </a:r>
                      <a:endParaRPr lang="en-US" sz="10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extLst>
                  <a:ext uri="{0D108BD9-81ED-4DB2-BD59-A6C34878D82A}">
                    <a16:rowId xmlns:a16="http://schemas.microsoft.com/office/drawing/2014/main" val="378501628"/>
                  </a:ext>
                </a:extLst>
              </a:tr>
              <a:tr h="363446">
                <a:tc>
                  <a:txBody>
                    <a:bodyPr/>
                    <a:lstStyle/>
                    <a:p>
                      <a:pPr marL="0" marR="0" algn="ctr">
                        <a:spcBef>
                          <a:spcPts val="0"/>
                        </a:spcBef>
                        <a:spcAft>
                          <a:spcPts val="500"/>
                        </a:spcAft>
                      </a:pPr>
                      <a:r>
                        <a:rPr lang="en-US" sz="1100" dirty="0">
                          <a:effectLst/>
                        </a:rPr>
                        <a:t>Pre-issuance Verification</a:t>
                      </a:r>
                      <a:endParaRPr lang="en-US" sz="14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a:effectLst/>
                        </a:rPr>
                        <a:t>Encouraged</a:t>
                      </a:r>
                      <a:endParaRPr lang="en-US" sz="100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a:effectLst/>
                        </a:rPr>
                        <a:t>Encouraged</a:t>
                      </a:r>
                      <a:endParaRPr lang="en-US" sz="100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a:effectLst/>
                        </a:rPr>
                        <a:t>Encouraged</a:t>
                      </a:r>
                      <a:endParaRPr lang="en-US" sz="100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dirty="0">
                          <a:effectLst/>
                        </a:rPr>
                        <a:t>No requirement</a:t>
                      </a:r>
                      <a:endParaRPr lang="en-US" sz="10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extLst>
                  <a:ext uri="{0D108BD9-81ED-4DB2-BD59-A6C34878D82A}">
                    <a16:rowId xmlns:a16="http://schemas.microsoft.com/office/drawing/2014/main" val="838039532"/>
                  </a:ext>
                </a:extLst>
              </a:tr>
              <a:tr h="363446">
                <a:tc>
                  <a:txBody>
                    <a:bodyPr/>
                    <a:lstStyle/>
                    <a:p>
                      <a:pPr marL="0" marR="0" algn="ctr">
                        <a:spcBef>
                          <a:spcPts val="0"/>
                        </a:spcBef>
                        <a:spcAft>
                          <a:spcPts val="500"/>
                        </a:spcAft>
                      </a:pPr>
                      <a:r>
                        <a:rPr lang="en-US" sz="1100">
                          <a:effectLst/>
                        </a:rPr>
                        <a:t>Post-issuance Verification</a:t>
                      </a:r>
                      <a:endParaRPr lang="en-US" sz="140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a:effectLst/>
                        </a:rPr>
                        <a:t>Encouraged</a:t>
                      </a:r>
                      <a:endParaRPr lang="en-US" sz="100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a:effectLst/>
                        </a:rPr>
                        <a:t>Encouraged</a:t>
                      </a:r>
                      <a:endParaRPr lang="en-US" sz="100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a:effectLst/>
                        </a:rPr>
                        <a:t>Encouraged</a:t>
                      </a:r>
                      <a:endParaRPr lang="en-US" sz="100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tc>
                  <a:txBody>
                    <a:bodyPr/>
                    <a:lstStyle/>
                    <a:p>
                      <a:pPr marL="0" marR="0" algn="ctr">
                        <a:spcBef>
                          <a:spcPts val="0"/>
                        </a:spcBef>
                        <a:spcAft>
                          <a:spcPts val="500"/>
                        </a:spcAft>
                      </a:pPr>
                      <a:r>
                        <a:rPr lang="en-US" sz="1000" dirty="0">
                          <a:effectLst/>
                        </a:rPr>
                        <a:t>No requirement</a:t>
                      </a:r>
                      <a:endParaRPr lang="en-US" sz="10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8485" marR="58485" marT="0" marB="0" anchor="ctr"/>
                </a:tc>
                <a:extLst>
                  <a:ext uri="{0D108BD9-81ED-4DB2-BD59-A6C34878D82A}">
                    <a16:rowId xmlns:a16="http://schemas.microsoft.com/office/drawing/2014/main" val="3265596457"/>
                  </a:ext>
                </a:extLst>
              </a:tr>
            </a:tbl>
          </a:graphicData>
        </a:graphic>
      </p:graphicFrame>
      <p:sp>
        <p:nvSpPr>
          <p:cNvPr id="3" name="Text Placeholder 2">
            <a:extLst>
              <a:ext uri="{FF2B5EF4-FFF2-40B4-BE49-F238E27FC236}">
                <a16:creationId xmlns:a16="http://schemas.microsoft.com/office/drawing/2014/main" id="{87000769-4415-4992-AB4F-F7C99449F21B}"/>
              </a:ext>
            </a:extLst>
          </p:cNvPr>
          <p:cNvSpPr>
            <a:spLocks noGrp="1"/>
          </p:cNvSpPr>
          <p:nvPr>
            <p:ph type="body" sz="quarter" idx="14"/>
          </p:nvPr>
        </p:nvSpPr>
        <p:spPr>
          <a:xfrm>
            <a:off x="1408114" y="587144"/>
            <a:ext cx="1565983" cy="510636"/>
          </a:xfrm>
        </p:spPr>
        <p:txBody>
          <a:bodyPr/>
          <a:lstStyle/>
          <a:p>
            <a:r>
              <a:rPr lang="en-US" sz="2000" dirty="0"/>
              <a:t>Different authorities regulate different types of issuers, with varying MRV rules</a:t>
            </a:r>
          </a:p>
        </p:txBody>
      </p:sp>
    </p:spTree>
    <p:extLst>
      <p:ext uri="{BB962C8B-B14F-4D97-AF65-F5344CB8AC3E}">
        <p14:creationId xmlns:p14="http://schemas.microsoft.com/office/powerpoint/2010/main" val="3295010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C07DDEA-82ED-4E85-9AEC-4359437537E6}"/>
              </a:ext>
            </a:extLst>
          </p:cNvPr>
          <p:cNvSpPr>
            <a:spLocks noGrp="1"/>
          </p:cNvSpPr>
          <p:nvPr>
            <p:ph type="body" sz="quarter" idx="11"/>
          </p:nvPr>
        </p:nvSpPr>
        <p:spPr>
          <a:xfrm>
            <a:off x="1408113" y="1421644"/>
            <a:ext cx="9718675" cy="5277715"/>
          </a:xfrm>
        </p:spPr>
        <p:txBody>
          <a:bodyPr>
            <a:noAutofit/>
          </a:bodyPr>
          <a:lstStyle/>
          <a:p>
            <a:pPr>
              <a:spcAft>
                <a:spcPts val="1800"/>
              </a:spcAft>
            </a:pPr>
            <a:r>
              <a:rPr lang="en-US" sz="2200" b="1" dirty="0"/>
              <a:t>387 issuances </a:t>
            </a:r>
            <a:r>
              <a:rPr lang="en-US" sz="2200" dirty="0"/>
              <a:t>(347 onshore and 40 offshore) assessed across five dimensions: ease of finding information; granularity; impact reporting; external review; reliability of 3</a:t>
            </a:r>
            <a:r>
              <a:rPr lang="en-US" sz="2200" baseline="30000" dirty="0"/>
              <a:t>rd</a:t>
            </a:r>
            <a:r>
              <a:rPr lang="en-US" sz="2200" dirty="0"/>
              <a:t> party</a:t>
            </a:r>
          </a:p>
        </p:txBody>
      </p:sp>
      <p:sp>
        <p:nvSpPr>
          <p:cNvPr id="4" name="Text Placeholder 3">
            <a:extLst>
              <a:ext uri="{FF2B5EF4-FFF2-40B4-BE49-F238E27FC236}">
                <a16:creationId xmlns:a16="http://schemas.microsoft.com/office/drawing/2014/main" id="{81D72ABA-8881-441E-9E00-2D3540ED5C40}"/>
              </a:ext>
            </a:extLst>
          </p:cNvPr>
          <p:cNvSpPr>
            <a:spLocks noGrp="1"/>
          </p:cNvSpPr>
          <p:nvPr>
            <p:ph type="body" sz="quarter" idx="14"/>
          </p:nvPr>
        </p:nvSpPr>
        <p:spPr/>
        <p:txBody>
          <a:bodyPr/>
          <a:lstStyle/>
          <a:p>
            <a:r>
              <a:rPr lang="en-US" sz="2800" dirty="0"/>
              <a:t>Reporting quality varies across bond types</a:t>
            </a:r>
            <a:endParaRPr lang="en-US" dirty="0"/>
          </a:p>
        </p:txBody>
      </p:sp>
      <p:pic>
        <p:nvPicPr>
          <p:cNvPr id="5" name="Picture 4" descr="A screenshot of a cell phone&#10;&#10;Description automatically generated">
            <a:extLst>
              <a:ext uri="{FF2B5EF4-FFF2-40B4-BE49-F238E27FC236}">
                <a16:creationId xmlns:a16="http://schemas.microsoft.com/office/drawing/2014/main" id="{226496CD-768A-419C-AAA5-A190247EE07A}"/>
              </a:ext>
            </a:extLst>
          </p:cNvPr>
          <p:cNvPicPr>
            <a:picLocks noChangeAspect="1"/>
          </p:cNvPicPr>
          <p:nvPr/>
        </p:nvPicPr>
        <p:blipFill>
          <a:blip r:embed="rId3"/>
          <a:stretch>
            <a:fillRect/>
          </a:stretch>
        </p:blipFill>
        <p:spPr>
          <a:xfrm>
            <a:off x="1408113" y="2660238"/>
            <a:ext cx="9271127" cy="4143141"/>
          </a:xfrm>
          <a:prstGeom prst="rect">
            <a:avLst/>
          </a:prstGeom>
        </p:spPr>
      </p:pic>
    </p:spTree>
    <p:extLst>
      <p:ext uri="{BB962C8B-B14F-4D97-AF65-F5344CB8AC3E}">
        <p14:creationId xmlns:p14="http://schemas.microsoft.com/office/powerpoint/2010/main" val="1529961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39F4E2-3904-4E26-8503-507A559132A8}"/>
              </a:ext>
            </a:extLst>
          </p:cNvPr>
          <p:cNvSpPr>
            <a:spLocks noGrp="1"/>
          </p:cNvSpPr>
          <p:nvPr>
            <p:ph type="body" sz="quarter" idx="11"/>
          </p:nvPr>
        </p:nvSpPr>
        <p:spPr>
          <a:xfrm>
            <a:off x="1503806" y="1581134"/>
            <a:ext cx="9022427" cy="2927072"/>
          </a:xfrm>
        </p:spPr>
        <p:txBody>
          <a:bodyPr>
            <a:normAutofit/>
          </a:bodyPr>
          <a:lstStyle/>
          <a:p>
            <a:pPr marL="342900" indent="-342900">
              <a:spcAft>
                <a:spcPts val="2400"/>
              </a:spcAft>
              <a:buFont typeface="Arial" panose="020B0604020202020204" pitchFamily="34" charset="0"/>
              <a:buChar char="•"/>
            </a:pPr>
            <a:r>
              <a:rPr lang="en-US" sz="2400" b="1" dirty="0"/>
              <a:t>Green Bonds Standards Committee</a:t>
            </a:r>
            <a:r>
              <a:rPr lang="en-US" sz="2400" dirty="0"/>
              <a:t> as a new self-regulatory authority and coordination mechanism for green bonds </a:t>
            </a:r>
          </a:p>
          <a:p>
            <a:pPr marL="342900" indent="-342900">
              <a:spcAft>
                <a:spcPts val="2400"/>
              </a:spcAft>
              <a:buFont typeface="Arial" panose="020B0604020202020204" pitchFamily="34" charset="0"/>
              <a:buChar char="•"/>
            </a:pPr>
            <a:r>
              <a:rPr lang="en-US" sz="2400" dirty="0"/>
              <a:t>New version of the </a:t>
            </a:r>
            <a:r>
              <a:rPr lang="en-US" sz="2400" b="1" dirty="0"/>
              <a:t>Green Bond Endorsed Project Catalogue</a:t>
            </a:r>
            <a:r>
              <a:rPr lang="en-US" sz="2400" dirty="0"/>
              <a:t> 2020 released for comments</a:t>
            </a:r>
          </a:p>
        </p:txBody>
      </p:sp>
      <p:sp>
        <p:nvSpPr>
          <p:cNvPr id="4" name="Text Placeholder 3">
            <a:extLst>
              <a:ext uri="{FF2B5EF4-FFF2-40B4-BE49-F238E27FC236}">
                <a16:creationId xmlns:a16="http://schemas.microsoft.com/office/drawing/2014/main" id="{720EFBA3-A0BD-4063-B69D-5FD897BF91E1}"/>
              </a:ext>
            </a:extLst>
          </p:cNvPr>
          <p:cNvSpPr>
            <a:spLocks noGrp="1"/>
          </p:cNvSpPr>
          <p:nvPr>
            <p:ph type="body" sz="quarter" idx="14"/>
          </p:nvPr>
        </p:nvSpPr>
        <p:spPr/>
        <p:txBody>
          <a:bodyPr/>
          <a:lstStyle/>
          <a:p>
            <a:r>
              <a:rPr lang="en-US" sz="2400" dirty="0"/>
              <a:t>Ongoing efforts to increase coordination and alignment</a:t>
            </a:r>
            <a:endParaRPr lang="en-US" dirty="0"/>
          </a:p>
        </p:txBody>
      </p:sp>
    </p:spTree>
    <p:extLst>
      <p:ext uri="{BB962C8B-B14F-4D97-AF65-F5344CB8AC3E}">
        <p14:creationId xmlns:p14="http://schemas.microsoft.com/office/powerpoint/2010/main" val="1738763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7BD90EC-454B-44F3-84D1-61A6724C223A}"/>
              </a:ext>
            </a:extLst>
          </p:cNvPr>
          <p:cNvSpPr>
            <a:spLocks noGrp="1"/>
          </p:cNvSpPr>
          <p:nvPr>
            <p:ph type="body" sz="quarter" idx="11"/>
          </p:nvPr>
        </p:nvSpPr>
        <p:spPr>
          <a:xfrm>
            <a:off x="990600" y="1496666"/>
            <a:ext cx="9464675" cy="963907"/>
          </a:xfrm>
        </p:spPr>
        <p:txBody>
          <a:bodyPr/>
          <a:lstStyle/>
          <a:p>
            <a:r>
              <a:rPr lang="en-US" dirty="0"/>
              <a:t>Environmental impacts and additionality</a:t>
            </a:r>
          </a:p>
        </p:txBody>
      </p:sp>
    </p:spTree>
    <p:extLst>
      <p:ext uri="{BB962C8B-B14F-4D97-AF65-F5344CB8AC3E}">
        <p14:creationId xmlns:p14="http://schemas.microsoft.com/office/powerpoint/2010/main" val="500442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2AF235-BAB3-4105-8400-CDF9006E8D17}"/>
              </a:ext>
            </a:extLst>
          </p:cNvPr>
          <p:cNvSpPr>
            <a:spLocks noGrp="1"/>
          </p:cNvSpPr>
          <p:nvPr>
            <p:ph type="body" sz="quarter" idx="14"/>
          </p:nvPr>
        </p:nvSpPr>
        <p:spPr/>
        <p:txBody>
          <a:bodyPr/>
          <a:lstStyle/>
          <a:p>
            <a:r>
              <a:rPr lang="en-US" sz="2400" dirty="0"/>
              <a:t>Environmental impact</a:t>
            </a:r>
            <a:endParaRPr lang="en-US" dirty="0"/>
          </a:p>
        </p:txBody>
      </p:sp>
      <p:sp>
        <p:nvSpPr>
          <p:cNvPr id="5" name="TextBox 4">
            <a:extLst>
              <a:ext uri="{FF2B5EF4-FFF2-40B4-BE49-F238E27FC236}">
                <a16:creationId xmlns:a16="http://schemas.microsoft.com/office/drawing/2014/main" id="{3FCBA455-3ECC-41DC-ADE0-EC584085235E}"/>
              </a:ext>
            </a:extLst>
          </p:cNvPr>
          <p:cNvSpPr txBox="1"/>
          <p:nvPr/>
        </p:nvSpPr>
        <p:spPr>
          <a:xfrm>
            <a:off x="4413507" y="5916663"/>
            <a:ext cx="3136387" cy="230832"/>
          </a:xfrm>
          <a:prstGeom prst="rect">
            <a:avLst/>
          </a:prstGeom>
          <a:noFill/>
        </p:spPr>
        <p:txBody>
          <a:bodyPr wrap="square" rtlCol="0">
            <a:spAutoFit/>
          </a:bodyPr>
          <a:lstStyle/>
          <a:p>
            <a:r>
              <a:rPr lang="en-US" sz="900" dirty="0"/>
              <a:t>Figures sourced from available green bond reporting</a:t>
            </a:r>
          </a:p>
        </p:txBody>
      </p:sp>
      <p:graphicFrame>
        <p:nvGraphicFramePr>
          <p:cNvPr id="3" name="Table 2">
            <a:extLst>
              <a:ext uri="{FF2B5EF4-FFF2-40B4-BE49-F238E27FC236}">
                <a16:creationId xmlns:a16="http://schemas.microsoft.com/office/drawing/2014/main" id="{2D41B546-3C96-4C05-9523-257654784B91}"/>
              </a:ext>
            </a:extLst>
          </p:cNvPr>
          <p:cNvGraphicFramePr>
            <a:graphicFrameLocks noGrp="1"/>
          </p:cNvGraphicFramePr>
          <p:nvPr>
            <p:extLst>
              <p:ext uri="{D42A27DB-BD31-4B8C-83A1-F6EECF244321}">
                <p14:modId xmlns:p14="http://schemas.microsoft.com/office/powerpoint/2010/main" val="3401754923"/>
              </p:ext>
            </p:extLst>
          </p:nvPr>
        </p:nvGraphicFramePr>
        <p:xfrm>
          <a:off x="1518735" y="1204471"/>
          <a:ext cx="9166985" cy="5377084"/>
        </p:xfrm>
        <a:graphic>
          <a:graphicData uri="http://schemas.openxmlformats.org/drawingml/2006/table">
            <a:tbl>
              <a:tblPr firstRow="1" firstCol="1" bandRow="1">
                <a:tableStyleId>{21E4AEA4-8DFA-4A89-87EB-49C32662AFE0}</a:tableStyleId>
              </a:tblPr>
              <a:tblGrid>
                <a:gridCol w="2531299">
                  <a:extLst>
                    <a:ext uri="{9D8B030D-6E8A-4147-A177-3AD203B41FA5}">
                      <a16:colId xmlns:a16="http://schemas.microsoft.com/office/drawing/2014/main" val="3835619372"/>
                    </a:ext>
                  </a:extLst>
                </a:gridCol>
                <a:gridCol w="3254880">
                  <a:extLst>
                    <a:ext uri="{9D8B030D-6E8A-4147-A177-3AD203B41FA5}">
                      <a16:colId xmlns:a16="http://schemas.microsoft.com/office/drawing/2014/main" val="2736938065"/>
                    </a:ext>
                  </a:extLst>
                </a:gridCol>
                <a:gridCol w="1537029">
                  <a:extLst>
                    <a:ext uri="{9D8B030D-6E8A-4147-A177-3AD203B41FA5}">
                      <a16:colId xmlns:a16="http://schemas.microsoft.com/office/drawing/2014/main" val="3148466923"/>
                    </a:ext>
                  </a:extLst>
                </a:gridCol>
                <a:gridCol w="1843777">
                  <a:extLst>
                    <a:ext uri="{9D8B030D-6E8A-4147-A177-3AD203B41FA5}">
                      <a16:colId xmlns:a16="http://schemas.microsoft.com/office/drawing/2014/main" val="70646317"/>
                    </a:ext>
                  </a:extLst>
                </a:gridCol>
              </a:tblGrid>
              <a:tr h="310831">
                <a:tc>
                  <a:txBody>
                    <a:bodyPr/>
                    <a:lstStyle/>
                    <a:p>
                      <a:pPr marL="0" marR="0" algn="ctr">
                        <a:spcBef>
                          <a:spcPts val="1200"/>
                        </a:spcBef>
                        <a:spcAft>
                          <a:spcPts val="500"/>
                        </a:spcAft>
                      </a:pPr>
                      <a:r>
                        <a:rPr lang="en-US" sz="1200">
                          <a:effectLst/>
                        </a:rPr>
                        <a:t>Sector</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52552" marR="52552" marT="7299" marB="0" anchor="ctr"/>
                </a:tc>
                <a:tc>
                  <a:txBody>
                    <a:bodyPr/>
                    <a:lstStyle/>
                    <a:p>
                      <a:pPr marL="0" marR="0" algn="ctr">
                        <a:spcBef>
                          <a:spcPts val="1200"/>
                        </a:spcBef>
                        <a:spcAft>
                          <a:spcPts val="500"/>
                        </a:spcAft>
                      </a:pPr>
                      <a:r>
                        <a:rPr lang="en-US" sz="1200">
                          <a:effectLst/>
                        </a:rPr>
                        <a:t>Metric</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52552" marR="52552" marT="7299" marB="0" anchor="ctr"/>
                </a:tc>
                <a:tc>
                  <a:txBody>
                    <a:bodyPr/>
                    <a:lstStyle/>
                    <a:p>
                      <a:pPr marL="0" marR="0" algn="ctr">
                        <a:spcBef>
                          <a:spcPts val="1200"/>
                        </a:spcBef>
                        <a:spcAft>
                          <a:spcPts val="500"/>
                        </a:spcAft>
                      </a:pPr>
                      <a:r>
                        <a:rPr lang="en-US" sz="1200">
                          <a:effectLst/>
                        </a:rPr>
                        <a:t>Impact</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0" marR="0" marT="0" marB="0" anchor="ctr"/>
                </a:tc>
                <a:tc>
                  <a:txBody>
                    <a:bodyPr/>
                    <a:lstStyle/>
                    <a:p>
                      <a:pPr marL="0" marR="0" algn="ctr">
                        <a:spcBef>
                          <a:spcPts val="1200"/>
                        </a:spcBef>
                        <a:spcAft>
                          <a:spcPts val="500"/>
                        </a:spcAft>
                      </a:pPr>
                      <a:r>
                        <a:rPr lang="en-US" sz="1200">
                          <a:effectLst/>
                        </a:rPr>
                        <a:t>Unit</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52552" marR="52552" marT="7299" marB="0" anchor="ctr"/>
                </a:tc>
                <a:extLst>
                  <a:ext uri="{0D108BD9-81ED-4DB2-BD59-A6C34878D82A}">
                    <a16:rowId xmlns:a16="http://schemas.microsoft.com/office/drawing/2014/main" val="3715184002"/>
                  </a:ext>
                </a:extLst>
              </a:tr>
              <a:tr h="390262">
                <a:tc rowSpan="2">
                  <a:txBody>
                    <a:bodyPr/>
                    <a:lstStyle/>
                    <a:p>
                      <a:pPr marL="0" marR="0" algn="ctr">
                        <a:spcBef>
                          <a:spcPts val="1200"/>
                        </a:spcBef>
                        <a:spcAft>
                          <a:spcPts val="500"/>
                        </a:spcAft>
                      </a:pPr>
                      <a:r>
                        <a:rPr lang="en-US" sz="1200" dirty="0">
                          <a:effectLst/>
                        </a:rPr>
                        <a:t>Climate</a:t>
                      </a:r>
                      <a:endParaRPr lang="en-US" sz="1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2552" marR="52552" marT="7299" marB="0" anchor="ctr"/>
                </a:tc>
                <a:tc>
                  <a:txBody>
                    <a:bodyPr/>
                    <a:lstStyle/>
                    <a:p>
                      <a:pPr marL="0" marR="0">
                        <a:spcBef>
                          <a:spcPts val="1200"/>
                        </a:spcBef>
                        <a:spcAft>
                          <a:spcPts val="500"/>
                        </a:spcAft>
                      </a:pPr>
                      <a:r>
                        <a:rPr lang="en-US" sz="1200">
                          <a:effectLst/>
                        </a:rPr>
                        <a:t>Annual CO2 reduction</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52552" marR="52552" marT="7299" marB="0" anchor="ctr"/>
                </a:tc>
                <a:tc>
                  <a:txBody>
                    <a:bodyPr/>
                    <a:lstStyle/>
                    <a:p>
                      <a:pPr marL="0" marR="0" algn="ctr">
                        <a:spcBef>
                          <a:spcPts val="0"/>
                        </a:spcBef>
                        <a:spcAft>
                          <a:spcPts val="0"/>
                        </a:spcAft>
                      </a:pPr>
                      <a:r>
                        <a:rPr lang="en-US" sz="1200">
                          <a:effectLst/>
                        </a:rPr>
                        <a:t>52.6</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200">
                          <a:effectLst/>
                        </a:rPr>
                        <a:t>Million tons</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52552" marR="52552" marT="7299" marB="0" anchor="ctr"/>
                </a:tc>
                <a:extLst>
                  <a:ext uri="{0D108BD9-81ED-4DB2-BD59-A6C34878D82A}">
                    <a16:rowId xmlns:a16="http://schemas.microsoft.com/office/drawing/2014/main" val="3892152555"/>
                  </a:ext>
                </a:extLst>
              </a:tr>
              <a:tr h="857529">
                <a:tc vMerge="1">
                  <a:txBody>
                    <a:bodyPr/>
                    <a:lstStyle/>
                    <a:p>
                      <a:endParaRPr lang="en-US"/>
                    </a:p>
                  </a:txBody>
                  <a:tcPr/>
                </a:tc>
                <a:tc>
                  <a:txBody>
                    <a:bodyPr/>
                    <a:lstStyle/>
                    <a:p>
                      <a:pPr marL="0" marR="0">
                        <a:spcBef>
                          <a:spcPts val="1200"/>
                        </a:spcBef>
                        <a:spcAft>
                          <a:spcPts val="500"/>
                        </a:spcAft>
                      </a:pPr>
                      <a:r>
                        <a:rPr lang="en-US" sz="1200">
                          <a:effectLst/>
                        </a:rPr>
                        <a:t>Annual reduction of fossil fuel use</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52552" marR="52552" marT="7299" marB="0" anchor="ctr"/>
                </a:tc>
                <a:tc>
                  <a:txBody>
                    <a:bodyPr/>
                    <a:lstStyle/>
                    <a:p>
                      <a:pPr marL="0" marR="0" algn="ctr">
                        <a:spcBef>
                          <a:spcPts val="0"/>
                        </a:spcBef>
                        <a:spcAft>
                          <a:spcPts val="0"/>
                        </a:spcAft>
                      </a:pPr>
                      <a:r>
                        <a:rPr lang="en-US" sz="1200">
                          <a:effectLst/>
                        </a:rPr>
                        <a:t>20.2</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200">
                          <a:effectLst/>
                        </a:rPr>
                        <a:t>Million tons standard coal equivalent</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52552" marR="52552" marT="7299" marB="0" anchor="ctr"/>
                </a:tc>
                <a:extLst>
                  <a:ext uri="{0D108BD9-81ED-4DB2-BD59-A6C34878D82A}">
                    <a16:rowId xmlns:a16="http://schemas.microsoft.com/office/drawing/2014/main" val="2835448801"/>
                  </a:ext>
                </a:extLst>
              </a:tr>
              <a:tr h="306675">
                <a:tc rowSpan="2">
                  <a:txBody>
                    <a:bodyPr/>
                    <a:lstStyle/>
                    <a:p>
                      <a:pPr marL="0" marR="0" algn="ctr">
                        <a:spcBef>
                          <a:spcPts val="1200"/>
                        </a:spcBef>
                        <a:spcAft>
                          <a:spcPts val="500"/>
                        </a:spcAft>
                      </a:pPr>
                      <a:r>
                        <a:rPr lang="en-US" sz="1200">
                          <a:effectLst/>
                        </a:rPr>
                        <a:t>Energy</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52552" marR="52552" marT="7299" marB="0" anchor="ctr"/>
                </a:tc>
                <a:tc>
                  <a:txBody>
                    <a:bodyPr/>
                    <a:lstStyle/>
                    <a:p>
                      <a:pPr marL="0" marR="0">
                        <a:spcBef>
                          <a:spcPts val="1200"/>
                        </a:spcBef>
                        <a:spcAft>
                          <a:spcPts val="500"/>
                        </a:spcAft>
                      </a:pPr>
                      <a:r>
                        <a:rPr lang="en-US" sz="1200">
                          <a:effectLst/>
                        </a:rPr>
                        <a:t>Installed capacity</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52552" marR="52552" marT="7299" marB="0" anchor="ctr"/>
                </a:tc>
                <a:tc>
                  <a:txBody>
                    <a:bodyPr/>
                    <a:lstStyle/>
                    <a:p>
                      <a:pPr marL="0" marR="0" algn="ctr">
                        <a:spcBef>
                          <a:spcPts val="1200"/>
                        </a:spcBef>
                        <a:spcAft>
                          <a:spcPts val="500"/>
                        </a:spcAft>
                      </a:pPr>
                      <a:r>
                        <a:rPr lang="en-US" sz="1200">
                          <a:effectLst/>
                        </a:rPr>
                        <a:t>11,197</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0" marR="0" marT="0" marB="0" anchor="ctr"/>
                </a:tc>
                <a:tc>
                  <a:txBody>
                    <a:bodyPr/>
                    <a:lstStyle/>
                    <a:p>
                      <a:pPr marL="0" marR="0" algn="ctr">
                        <a:spcBef>
                          <a:spcPts val="1200"/>
                        </a:spcBef>
                        <a:spcAft>
                          <a:spcPts val="500"/>
                        </a:spcAft>
                      </a:pPr>
                      <a:r>
                        <a:rPr lang="en-US" sz="1200">
                          <a:effectLst/>
                        </a:rPr>
                        <a:t>MW</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52552" marR="52552" marT="7299" marB="0" anchor="ctr"/>
                </a:tc>
                <a:extLst>
                  <a:ext uri="{0D108BD9-81ED-4DB2-BD59-A6C34878D82A}">
                    <a16:rowId xmlns:a16="http://schemas.microsoft.com/office/drawing/2014/main" val="1821022039"/>
                  </a:ext>
                </a:extLst>
              </a:tr>
              <a:tr h="306675">
                <a:tc vMerge="1">
                  <a:txBody>
                    <a:bodyPr/>
                    <a:lstStyle/>
                    <a:p>
                      <a:endParaRPr lang="en-US"/>
                    </a:p>
                  </a:txBody>
                  <a:tcPr/>
                </a:tc>
                <a:tc>
                  <a:txBody>
                    <a:bodyPr/>
                    <a:lstStyle/>
                    <a:p>
                      <a:pPr marL="0" marR="0">
                        <a:spcBef>
                          <a:spcPts val="1200"/>
                        </a:spcBef>
                        <a:spcAft>
                          <a:spcPts val="500"/>
                        </a:spcAft>
                      </a:pPr>
                      <a:r>
                        <a:rPr lang="en-US" sz="1200">
                          <a:effectLst/>
                        </a:rPr>
                        <a:t>Annual energy production</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52552" marR="52552" marT="7299" marB="0" anchor="ctr"/>
                </a:tc>
                <a:tc>
                  <a:txBody>
                    <a:bodyPr/>
                    <a:lstStyle/>
                    <a:p>
                      <a:pPr marL="0" marR="0" algn="ctr">
                        <a:spcBef>
                          <a:spcPts val="1200"/>
                        </a:spcBef>
                        <a:spcAft>
                          <a:spcPts val="500"/>
                        </a:spcAft>
                      </a:pPr>
                      <a:r>
                        <a:rPr lang="en-US" sz="1200">
                          <a:effectLst/>
                        </a:rPr>
                        <a:t>80,903,228</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0" marR="0" marT="0" marB="0" anchor="ctr"/>
                </a:tc>
                <a:tc>
                  <a:txBody>
                    <a:bodyPr/>
                    <a:lstStyle/>
                    <a:p>
                      <a:pPr marL="0" marR="0" algn="ctr">
                        <a:spcBef>
                          <a:spcPts val="1200"/>
                        </a:spcBef>
                        <a:spcAft>
                          <a:spcPts val="500"/>
                        </a:spcAft>
                      </a:pPr>
                      <a:r>
                        <a:rPr lang="en-US" sz="1200">
                          <a:effectLst/>
                        </a:rPr>
                        <a:t>MWh</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52552" marR="52552" marT="7299" marB="0" anchor="ctr"/>
                </a:tc>
                <a:extLst>
                  <a:ext uri="{0D108BD9-81ED-4DB2-BD59-A6C34878D82A}">
                    <a16:rowId xmlns:a16="http://schemas.microsoft.com/office/drawing/2014/main" val="563195848"/>
                  </a:ext>
                </a:extLst>
              </a:tr>
              <a:tr h="455775">
                <a:tc rowSpan="2">
                  <a:txBody>
                    <a:bodyPr/>
                    <a:lstStyle/>
                    <a:p>
                      <a:pPr marL="0" marR="0" algn="ctr">
                        <a:spcBef>
                          <a:spcPts val="1200"/>
                        </a:spcBef>
                        <a:spcAft>
                          <a:spcPts val="500"/>
                        </a:spcAft>
                      </a:pPr>
                      <a:r>
                        <a:rPr lang="en-US" sz="1200">
                          <a:effectLst/>
                        </a:rPr>
                        <a:t>Pollution Prevention</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52552" marR="52552" marT="7299" marB="0" anchor="ctr"/>
                </a:tc>
                <a:tc>
                  <a:txBody>
                    <a:bodyPr/>
                    <a:lstStyle/>
                    <a:p>
                      <a:pPr marL="0" marR="0">
                        <a:spcBef>
                          <a:spcPts val="1200"/>
                        </a:spcBef>
                        <a:spcAft>
                          <a:spcPts val="500"/>
                        </a:spcAft>
                      </a:pPr>
                      <a:r>
                        <a:rPr lang="en-US" sz="1200">
                          <a:effectLst/>
                        </a:rPr>
                        <a:t>Annual SO</a:t>
                      </a:r>
                      <a:r>
                        <a:rPr lang="en-US" sz="1200" baseline="-25000">
                          <a:effectLst/>
                        </a:rPr>
                        <a:t>2 </a:t>
                      </a:r>
                      <a:r>
                        <a:rPr lang="en-US" sz="1200">
                          <a:effectLst/>
                        </a:rPr>
                        <a:t>emissions abatement</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52552" marR="52552" marT="7299" marB="0" anchor="ctr"/>
                </a:tc>
                <a:tc>
                  <a:txBody>
                    <a:bodyPr/>
                    <a:lstStyle/>
                    <a:p>
                      <a:pPr marL="0" marR="0" algn="ctr">
                        <a:spcBef>
                          <a:spcPts val="1200"/>
                        </a:spcBef>
                        <a:spcAft>
                          <a:spcPts val="500"/>
                        </a:spcAft>
                      </a:pPr>
                      <a:r>
                        <a:rPr lang="en-US" sz="1200">
                          <a:effectLst/>
                        </a:rPr>
                        <a:t>1,413</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0" marR="0" marT="0" marB="0" anchor="ctr"/>
                </a:tc>
                <a:tc>
                  <a:txBody>
                    <a:bodyPr/>
                    <a:lstStyle/>
                    <a:p>
                      <a:pPr marL="0" marR="0" algn="ctr">
                        <a:spcBef>
                          <a:spcPts val="1200"/>
                        </a:spcBef>
                        <a:spcAft>
                          <a:spcPts val="500"/>
                        </a:spcAft>
                      </a:pPr>
                      <a:r>
                        <a:rPr lang="en-US" sz="1200">
                          <a:effectLst/>
                        </a:rPr>
                        <a:t>Thousand tons</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52552" marR="52552" marT="7299" marB="0" anchor="ctr"/>
                </a:tc>
                <a:extLst>
                  <a:ext uri="{0D108BD9-81ED-4DB2-BD59-A6C34878D82A}">
                    <a16:rowId xmlns:a16="http://schemas.microsoft.com/office/drawing/2014/main" val="2847938346"/>
                  </a:ext>
                </a:extLst>
              </a:tr>
              <a:tr h="604877">
                <a:tc vMerge="1">
                  <a:txBody>
                    <a:bodyPr/>
                    <a:lstStyle/>
                    <a:p>
                      <a:endParaRPr lang="en-US"/>
                    </a:p>
                  </a:txBody>
                  <a:tcPr/>
                </a:tc>
                <a:tc>
                  <a:txBody>
                    <a:bodyPr/>
                    <a:lstStyle/>
                    <a:p>
                      <a:pPr marL="0" marR="0">
                        <a:spcBef>
                          <a:spcPts val="1200"/>
                        </a:spcBef>
                        <a:spcAft>
                          <a:spcPts val="500"/>
                        </a:spcAft>
                      </a:pPr>
                      <a:r>
                        <a:rPr lang="en-US" sz="1200">
                          <a:effectLst/>
                        </a:rPr>
                        <a:t>Annual particulate matter abatement</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52552" marR="52552" marT="7299" marB="0" anchor="ctr"/>
                </a:tc>
                <a:tc>
                  <a:txBody>
                    <a:bodyPr/>
                    <a:lstStyle/>
                    <a:p>
                      <a:pPr marL="0" marR="0" algn="ctr">
                        <a:spcBef>
                          <a:spcPts val="1200"/>
                        </a:spcBef>
                        <a:spcAft>
                          <a:spcPts val="500"/>
                        </a:spcAft>
                      </a:pPr>
                      <a:r>
                        <a:rPr lang="en-US" sz="1200">
                          <a:effectLst/>
                        </a:rPr>
                        <a:t>54,653</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0" marR="0" marT="0" marB="0" anchor="ctr"/>
                </a:tc>
                <a:tc>
                  <a:txBody>
                    <a:bodyPr/>
                    <a:lstStyle/>
                    <a:p>
                      <a:pPr marL="0" marR="0" algn="ctr">
                        <a:spcBef>
                          <a:spcPts val="1200"/>
                        </a:spcBef>
                        <a:spcAft>
                          <a:spcPts val="500"/>
                        </a:spcAft>
                      </a:pPr>
                      <a:r>
                        <a:rPr lang="en-US" sz="1200">
                          <a:effectLst/>
                        </a:rPr>
                        <a:t>Tons</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52552" marR="52552" marT="7299" marB="0" anchor="ctr"/>
                </a:tc>
                <a:extLst>
                  <a:ext uri="{0D108BD9-81ED-4DB2-BD59-A6C34878D82A}">
                    <a16:rowId xmlns:a16="http://schemas.microsoft.com/office/drawing/2014/main" val="43090924"/>
                  </a:ext>
                </a:extLst>
              </a:tr>
              <a:tr h="390262">
                <a:tc rowSpan="2">
                  <a:txBody>
                    <a:bodyPr/>
                    <a:lstStyle/>
                    <a:p>
                      <a:pPr marL="0" marR="0" algn="ctr">
                        <a:spcBef>
                          <a:spcPts val="1200"/>
                        </a:spcBef>
                        <a:spcAft>
                          <a:spcPts val="500"/>
                        </a:spcAft>
                      </a:pPr>
                      <a:r>
                        <a:rPr lang="en-US" sz="1200">
                          <a:effectLst/>
                        </a:rPr>
                        <a:t>Resource Conservation</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52552" marR="52552" marT="7299" marB="0" anchor="ctr"/>
                </a:tc>
                <a:tc>
                  <a:txBody>
                    <a:bodyPr/>
                    <a:lstStyle/>
                    <a:p>
                      <a:pPr marL="0" marR="0">
                        <a:spcBef>
                          <a:spcPts val="1200"/>
                        </a:spcBef>
                        <a:spcAft>
                          <a:spcPts val="500"/>
                        </a:spcAft>
                      </a:pPr>
                      <a:r>
                        <a:rPr lang="en-US" sz="1200">
                          <a:effectLst/>
                        </a:rPr>
                        <a:t>Annual water treatment</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52552" marR="52552" marT="7299" marB="0" anchor="ctr"/>
                </a:tc>
                <a:tc>
                  <a:txBody>
                    <a:bodyPr/>
                    <a:lstStyle/>
                    <a:p>
                      <a:pPr marL="0" marR="0" algn="ctr">
                        <a:spcBef>
                          <a:spcPts val="1200"/>
                        </a:spcBef>
                        <a:spcAft>
                          <a:spcPts val="500"/>
                        </a:spcAft>
                      </a:pPr>
                      <a:r>
                        <a:rPr lang="en-US" sz="1200">
                          <a:effectLst/>
                        </a:rPr>
                        <a:t>128,068</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0" marR="0" marT="0" marB="0" anchor="ctr"/>
                </a:tc>
                <a:tc>
                  <a:txBody>
                    <a:bodyPr/>
                    <a:lstStyle/>
                    <a:p>
                      <a:pPr marL="0" marR="0" algn="ctr">
                        <a:spcBef>
                          <a:spcPts val="1200"/>
                        </a:spcBef>
                        <a:spcAft>
                          <a:spcPts val="500"/>
                        </a:spcAft>
                      </a:pPr>
                      <a:r>
                        <a:rPr lang="en-US" sz="1200">
                          <a:effectLst/>
                        </a:rPr>
                        <a:t>Thousand tons</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52552" marR="52552" marT="7299" marB="0" anchor="ctr"/>
                </a:tc>
                <a:extLst>
                  <a:ext uri="{0D108BD9-81ED-4DB2-BD59-A6C34878D82A}">
                    <a16:rowId xmlns:a16="http://schemas.microsoft.com/office/drawing/2014/main" val="4040089561"/>
                  </a:ext>
                </a:extLst>
              </a:tr>
              <a:tr h="604877">
                <a:tc vMerge="1">
                  <a:txBody>
                    <a:bodyPr/>
                    <a:lstStyle/>
                    <a:p>
                      <a:endParaRPr lang="en-US"/>
                    </a:p>
                  </a:txBody>
                  <a:tcPr/>
                </a:tc>
                <a:tc>
                  <a:txBody>
                    <a:bodyPr/>
                    <a:lstStyle/>
                    <a:p>
                      <a:pPr marL="0" marR="0">
                        <a:spcBef>
                          <a:spcPts val="1200"/>
                        </a:spcBef>
                        <a:spcAft>
                          <a:spcPts val="500"/>
                        </a:spcAft>
                      </a:pPr>
                      <a:r>
                        <a:rPr lang="en-US" sz="1200">
                          <a:effectLst/>
                        </a:rPr>
                        <a:t>Annual water use reduction/conservation</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52552" marR="52552" marT="7299" marB="0" anchor="ctr"/>
                </a:tc>
                <a:tc>
                  <a:txBody>
                    <a:bodyPr/>
                    <a:lstStyle/>
                    <a:p>
                      <a:pPr marL="0" marR="0" algn="ctr">
                        <a:spcBef>
                          <a:spcPts val="1200"/>
                        </a:spcBef>
                        <a:spcAft>
                          <a:spcPts val="500"/>
                        </a:spcAft>
                      </a:pPr>
                      <a:r>
                        <a:rPr lang="en-US" sz="1200">
                          <a:effectLst/>
                        </a:rPr>
                        <a:t>250,990</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0" marR="0" marT="0" marB="0" anchor="ctr"/>
                </a:tc>
                <a:tc>
                  <a:txBody>
                    <a:bodyPr/>
                    <a:lstStyle/>
                    <a:p>
                      <a:pPr marL="0" marR="0" algn="ctr">
                        <a:spcBef>
                          <a:spcPts val="1200"/>
                        </a:spcBef>
                        <a:spcAft>
                          <a:spcPts val="500"/>
                        </a:spcAft>
                      </a:pPr>
                      <a:r>
                        <a:rPr lang="en-US" sz="1200">
                          <a:effectLst/>
                        </a:rPr>
                        <a:t>Thousand tons</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52552" marR="52552" marT="7299" marB="0" anchor="ctr"/>
                </a:tc>
                <a:extLst>
                  <a:ext uri="{0D108BD9-81ED-4DB2-BD59-A6C34878D82A}">
                    <a16:rowId xmlns:a16="http://schemas.microsoft.com/office/drawing/2014/main" val="3818269934"/>
                  </a:ext>
                </a:extLst>
              </a:tr>
              <a:tr h="303284">
                <a:tc rowSpan="2">
                  <a:txBody>
                    <a:bodyPr/>
                    <a:lstStyle/>
                    <a:p>
                      <a:pPr marL="0" marR="0" algn="ctr">
                        <a:spcBef>
                          <a:spcPts val="1200"/>
                        </a:spcBef>
                        <a:spcAft>
                          <a:spcPts val="500"/>
                        </a:spcAft>
                      </a:pPr>
                      <a:r>
                        <a:rPr lang="en-US" sz="1200">
                          <a:effectLst/>
                        </a:rPr>
                        <a:t>Clean Transport</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52552" marR="52552" marT="7299" marB="0" anchor="ctr"/>
                </a:tc>
                <a:tc>
                  <a:txBody>
                    <a:bodyPr/>
                    <a:lstStyle/>
                    <a:p>
                      <a:pPr marL="0" marR="0">
                        <a:spcBef>
                          <a:spcPts val="1200"/>
                        </a:spcBef>
                        <a:spcAft>
                          <a:spcPts val="500"/>
                        </a:spcAft>
                      </a:pPr>
                      <a:r>
                        <a:rPr lang="en-US" sz="1200">
                          <a:effectLst/>
                        </a:rPr>
                        <a:t>Annual ridership</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52552" marR="52552" marT="7299" marB="0" anchor="ctr"/>
                </a:tc>
                <a:tc>
                  <a:txBody>
                    <a:bodyPr/>
                    <a:lstStyle/>
                    <a:p>
                      <a:pPr marL="0" marR="0" algn="ctr">
                        <a:spcBef>
                          <a:spcPts val="1200"/>
                        </a:spcBef>
                        <a:spcAft>
                          <a:spcPts val="500"/>
                        </a:spcAft>
                      </a:pPr>
                      <a:r>
                        <a:rPr lang="en-US" sz="1200">
                          <a:effectLst/>
                        </a:rPr>
                        <a:t>19.3</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0" marR="0" marT="0" marB="0" anchor="ctr"/>
                </a:tc>
                <a:tc>
                  <a:txBody>
                    <a:bodyPr/>
                    <a:lstStyle/>
                    <a:p>
                      <a:pPr marL="0" marR="0" algn="ctr">
                        <a:spcBef>
                          <a:spcPts val="1200"/>
                        </a:spcBef>
                        <a:spcAft>
                          <a:spcPts val="500"/>
                        </a:spcAft>
                      </a:pPr>
                      <a:r>
                        <a:rPr lang="en-US" sz="1200">
                          <a:effectLst/>
                        </a:rPr>
                        <a:t>Million persons</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52552" marR="52552" marT="7299" marB="0" anchor="ctr"/>
                </a:tc>
                <a:extLst>
                  <a:ext uri="{0D108BD9-81ED-4DB2-BD59-A6C34878D82A}">
                    <a16:rowId xmlns:a16="http://schemas.microsoft.com/office/drawing/2014/main" val="3712863315"/>
                  </a:ext>
                </a:extLst>
              </a:tr>
              <a:tr h="455775">
                <a:tc vMerge="1">
                  <a:txBody>
                    <a:bodyPr/>
                    <a:lstStyle/>
                    <a:p>
                      <a:endParaRPr lang="en-US"/>
                    </a:p>
                  </a:txBody>
                  <a:tcPr/>
                </a:tc>
                <a:tc>
                  <a:txBody>
                    <a:bodyPr/>
                    <a:lstStyle/>
                    <a:p>
                      <a:pPr marL="0" marR="0">
                        <a:spcBef>
                          <a:spcPts val="1200"/>
                        </a:spcBef>
                        <a:spcAft>
                          <a:spcPts val="500"/>
                        </a:spcAft>
                      </a:pPr>
                      <a:r>
                        <a:rPr lang="en-US" sz="1200">
                          <a:effectLst/>
                        </a:rPr>
                        <a:t>Length of rail/subway line constructed</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52552" marR="52552" marT="7299" marB="0" anchor="ctr"/>
                </a:tc>
                <a:tc>
                  <a:txBody>
                    <a:bodyPr/>
                    <a:lstStyle/>
                    <a:p>
                      <a:pPr marL="0" marR="0" algn="ctr">
                        <a:spcBef>
                          <a:spcPts val="1200"/>
                        </a:spcBef>
                        <a:spcAft>
                          <a:spcPts val="500"/>
                        </a:spcAft>
                      </a:pPr>
                      <a:r>
                        <a:rPr lang="en-US" sz="1200">
                          <a:effectLst/>
                        </a:rPr>
                        <a:t>3,022</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0" marR="0" marT="0" marB="0" anchor="ctr"/>
                </a:tc>
                <a:tc>
                  <a:txBody>
                    <a:bodyPr/>
                    <a:lstStyle/>
                    <a:p>
                      <a:pPr marL="0" marR="0" algn="ctr">
                        <a:spcBef>
                          <a:spcPts val="1200"/>
                        </a:spcBef>
                        <a:spcAft>
                          <a:spcPts val="500"/>
                        </a:spcAft>
                      </a:pPr>
                      <a:r>
                        <a:rPr lang="en-US" sz="1200">
                          <a:effectLst/>
                        </a:rPr>
                        <a:t>Km</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52552" marR="52552" marT="7299" marB="0" anchor="ctr"/>
                </a:tc>
                <a:extLst>
                  <a:ext uri="{0D108BD9-81ED-4DB2-BD59-A6C34878D82A}">
                    <a16:rowId xmlns:a16="http://schemas.microsoft.com/office/drawing/2014/main" val="2298679007"/>
                  </a:ext>
                </a:extLst>
              </a:tr>
              <a:tr h="390262">
                <a:tc>
                  <a:txBody>
                    <a:bodyPr/>
                    <a:lstStyle/>
                    <a:p>
                      <a:pPr marL="0" marR="0" algn="ctr">
                        <a:spcBef>
                          <a:spcPts val="1200"/>
                        </a:spcBef>
                        <a:spcAft>
                          <a:spcPts val="500"/>
                        </a:spcAft>
                      </a:pPr>
                      <a:r>
                        <a:rPr lang="en-US" sz="1200">
                          <a:effectLst/>
                        </a:rPr>
                        <a:t>Waste Mangement</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52552" marR="52552" marT="7299" marB="0" anchor="ctr"/>
                </a:tc>
                <a:tc>
                  <a:txBody>
                    <a:bodyPr/>
                    <a:lstStyle/>
                    <a:p>
                      <a:pPr marL="0" marR="0">
                        <a:spcBef>
                          <a:spcPts val="1200"/>
                        </a:spcBef>
                        <a:spcAft>
                          <a:spcPts val="500"/>
                        </a:spcAft>
                      </a:pPr>
                      <a:r>
                        <a:rPr lang="en-US" sz="1200">
                          <a:effectLst/>
                        </a:rPr>
                        <a:t>Annual waste processed</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52552" marR="52552" marT="7299" marB="0" anchor="ctr"/>
                </a:tc>
                <a:tc>
                  <a:txBody>
                    <a:bodyPr/>
                    <a:lstStyle/>
                    <a:p>
                      <a:pPr marL="0" marR="0" algn="ctr">
                        <a:spcBef>
                          <a:spcPts val="1200"/>
                        </a:spcBef>
                        <a:spcAft>
                          <a:spcPts val="500"/>
                        </a:spcAft>
                      </a:pPr>
                      <a:r>
                        <a:rPr lang="en-US" sz="1200">
                          <a:effectLst/>
                        </a:rPr>
                        <a:t>1,280,680</a:t>
                      </a:r>
                      <a:endParaRPr lang="en-US" sz="1200">
                        <a:effectLst/>
                        <a:latin typeface="Century Gothic" panose="020B0502020202020204" pitchFamily="34" charset="0"/>
                        <a:ea typeface="SimSun" panose="02010600030101010101" pitchFamily="2" charset="-122"/>
                        <a:cs typeface="Times New Roman" panose="02020603050405020304" pitchFamily="18" charset="0"/>
                      </a:endParaRPr>
                    </a:p>
                  </a:txBody>
                  <a:tcPr marL="0" marR="0" marT="0" marB="0" anchor="ctr"/>
                </a:tc>
                <a:tc>
                  <a:txBody>
                    <a:bodyPr/>
                    <a:lstStyle/>
                    <a:p>
                      <a:pPr marL="0" marR="0" algn="ctr">
                        <a:spcBef>
                          <a:spcPts val="1200"/>
                        </a:spcBef>
                        <a:spcAft>
                          <a:spcPts val="500"/>
                        </a:spcAft>
                      </a:pPr>
                      <a:r>
                        <a:rPr lang="en-US" sz="1200" dirty="0">
                          <a:effectLst/>
                        </a:rPr>
                        <a:t>Thousand tons</a:t>
                      </a:r>
                      <a:endParaRPr lang="en-US" sz="1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52552" marR="52552" marT="7299" marB="0" anchor="ctr"/>
                </a:tc>
                <a:extLst>
                  <a:ext uri="{0D108BD9-81ED-4DB2-BD59-A6C34878D82A}">
                    <a16:rowId xmlns:a16="http://schemas.microsoft.com/office/drawing/2014/main" val="1265285309"/>
                  </a:ext>
                </a:extLst>
              </a:tr>
            </a:tbl>
          </a:graphicData>
        </a:graphic>
      </p:graphicFrame>
    </p:spTree>
    <p:extLst>
      <p:ext uri="{BB962C8B-B14F-4D97-AF65-F5344CB8AC3E}">
        <p14:creationId xmlns:p14="http://schemas.microsoft.com/office/powerpoint/2010/main" val="3851882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2B0D1D-2471-4695-B258-5D88AD2DD0CD}"/>
              </a:ext>
            </a:extLst>
          </p:cNvPr>
          <p:cNvSpPr>
            <a:spLocks noGrp="1"/>
          </p:cNvSpPr>
          <p:nvPr>
            <p:ph type="body" sz="quarter" idx="11"/>
          </p:nvPr>
        </p:nvSpPr>
        <p:spPr>
          <a:xfrm>
            <a:off x="1408114" y="1421651"/>
            <a:ext cx="5697536" cy="5277715"/>
          </a:xfrm>
        </p:spPr>
        <p:txBody>
          <a:bodyPr>
            <a:normAutofit/>
          </a:bodyPr>
          <a:lstStyle/>
          <a:p>
            <a:endParaRPr lang="en-US" sz="2000" dirty="0"/>
          </a:p>
          <a:p>
            <a:pPr marL="285750" indent="-285750">
              <a:spcAft>
                <a:spcPts val="1200"/>
              </a:spcAft>
              <a:buFont typeface="Arial" panose="020B0604020202020204" pitchFamily="34" charset="0"/>
              <a:buChar char="•"/>
            </a:pPr>
            <a:r>
              <a:rPr lang="en-US" sz="1800" dirty="0"/>
              <a:t>China investing in green projects through bonds for a long time (~USD 950bn since 2009); of these, only 11% have been officially labeled as green bonds (~USD 100bn)</a:t>
            </a:r>
          </a:p>
          <a:p>
            <a:pPr marL="285750" indent="-285750">
              <a:spcAft>
                <a:spcPts val="1200"/>
              </a:spcAft>
              <a:buFont typeface="Arial" panose="020B0604020202020204" pitchFamily="34" charset="0"/>
              <a:buChar char="•"/>
            </a:pPr>
            <a:r>
              <a:rPr lang="en-US" sz="1800" dirty="0"/>
              <a:t>Regulations and incentives driving issuers to explicitly label bonds as green bonds</a:t>
            </a:r>
          </a:p>
          <a:p>
            <a:pPr marL="285750" indent="-285750">
              <a:spcAft>
                <a:spcPts val="1200"/>
              </a:spcAft>
              <a:buFont typeface="Arial" panose="020B0604020202020204" pitchFamily="34" charset="0"/>
              <a:buChar char="•"/>
            </a:pPr>
            <a:r>
              <a:rPr lang="en-US" sz="1800" dirty="0"/>
              <a:t>Labeling ‘green’ important to ensure that issuers comply with green bond regulations, which track and verify use of proceeds </a:t>
            </a:r>
          </a:p>
        </p:txBody>
      </p:sp>
      <p:sp>
        <p:nvSpPr>
          <p:cNvPr id="7" name="Text Placeholder 6">
            <a:extLst>
              <a:ext uri="{FF2B5EF4-FFF2-40B4-BE49-F238E27FC236}">
                <a16:creationId xmlns:a16="http://schemas.microsoft.com/office/drawing/2014/main" id="{BB79DEDF-A907-4FB4-80D7-101322157556}"/>
              </a:ext>
            </a:extLst>
          </p:cNvPr>
          <p:cNvSpPr>
            <a:spLocks noGrp="1"/>
          </p:cNvSpPr>
          <p:nvPr>
            <p:ph type="body" sz="quarter" idx="14"/>
          </p:nvPr>
        </p:nvSpPr>
        <p:spPr/>
        <p:txBody>
          <a:bodyPr/>
          <a:lstStyle/>
          <a:p>
            <a:r>
              <a:rPr lang="en-US" sz="2800" dirty="0"/>
              <a:t>Publication of the Green Bonds catalogue increased number of issuers and activity in green debt market</a:t>
            </a:r>
            <a:endParaRPr lang="en-US" dirty="0"/>
          </a:p>
        </p:txBody>
      </p:sp>
      <p:grpSp>
        <p:nvGrpSpPr>
          <p:cNvPr id="8" name="Group 7">
            <a:extLst>
              <a:ext uri="{FF2B5EF4-FFF2-40B4-BE49-F238E27FC236}">
                <a16:creationId xmlns:a16="http://schemas.microsoft.com/office/drawing/2014/main" id="{1A58D421-47FF-456C-8974-00D42D74AE38}"/>
              </a:ext>
            </a:extLst>
          </p:cNvPr>
          <p:cNvGrpSpPr/>
          <p:nvPr/>
        </p:nvGrpSpPr>
        <p:grpSpPr>
          <a:xfrm>
            <a:off x="4161318" y="2954469"/>
            <a:ext cx="7980399" cy="3436584"/>
            <a:chOff x="2800351" y="3230916"/>
            <a:chExt cx="7980399" cy="3436584"/>
          </a:xfrm>
        </p:grpSpPr>
        <p:graphicFrame>
          <p:nvGraphicFramePr>
            <p:cNvPr id="4" name="Chart 3">
              <a:extLst>
                <a:ext uri="{FF2B5EF4-FFF2-40B4-BE49-F238E27FC236}">
                  <a16:creationId xmlns:a16="http://schemas.microsoft.com/office/drawing/2014/main" id="{8A8C2E93-4930-4D15-A61F-99DD75CA60DD}"/>
                </a:ext>
              </a:extLst>
            </p:cNvPr>
            <p:cNvGraphicFramePr>
              <a:graphicFrameLocks/>
            </p:cNvGraphicFramePr>
            <p:nvPr>
              <p:extLst>
                <p:ext uri="{D42A27DB-BD31-4B8C-83A1-F6EECF244321}">
                  <p14:modId xmlns:p14="http://schemas.microsoft.com/office/powerpoint/2010/main" val="525265507"/>
                </p:ext>
              </p:extLst>
            </p:nvPr>
          </p:nvGraphicFramePr>
          <p:xfrm>
            <a:off x="2800351" y="3792537"/>
            <a:ext cx="6715125" cy="2874963"/>
          </p:xfrm>
          <a:graphic>
            <a:graphicData uri="http://schemas.openxmlformats.org/drawingml/2006/chart">
              <c:chart xmlns:c="http://schemas.openxmlformats.org/drawingml/2006/chart" xmlns:r="http://schemas.openxmlformats.org/officeDocument/2006/relationships" r:id="rId3"/>
            </a:graphicData>
          </a:graphic>
        </p:graphicFrame>
        <p:sp>
          <p:nvSpPr>
            <p:cNvPr id="5" name="Oval 4">
              <a:extLst>
                <a:ext uri="{FF2B5EF4-FFF2-40B4-BE49-F238E27FC236}">
                  <a16:creationId xmlns:a16="http://schemas.microsoft.com/office/drawing/2014/main" id="{1EE27A94-88BE-402D-B346-986EDDAF4CEB}"/>
                </a:ext>
              </a:extLst>
            </p:cNvPr>
            <p:cNvSpPr/>
            <p:nvPr/>
          </p:nvSpPr>
          <p:spPr>
            <a:xfrm>
              <a:off x="7009957" y="3961957"/>
              <a:ext cx="3027178" cy="1843420"/>
            </a:xfrm>
            <a:prstGeom prst="ellipse">
              <a:avLst/>
            </a:prstGeom>
            <a:noFill/>
            <a:ln w="19050" cap="rnd" cmpd="sng">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a:solidFill>
                  <a:schemeClr val="bg1"/>
                </a:solidFill>
              </a:endParaRPr>
            </a:p>
          </p:txBody>
        </p:sp>
        <p:sp>
          <p:nvSpPr>
            <p:cNvPr id="6" name="TextBox 5">
              <a:extLst>
                <a:ext uri="{FF2B5EF4-FFF2-40B4-BE49-F238E27FC236}">
                  <a16:creationId xmlns:a16="http://schemas.microsoft.com/office/drawing/2014/main" id="{5CE9FE43-2966-4FE1-B3D8-A7715A5E0D9D}"/>
                </a:ext>
              </a:extLst>
            </p:cNvPr>
            <p:cNvSpPr txBox="1"/>
            <p:nvPr/>
          </p:nvSpPr>
          <p:spPr>
            <a:xfrm>
              <a:off x="8698850" y="3230916"/>
              <a:ext cx="2081900" cy="646331"/>
            </a:xfrm>
            <a:prstGeom prst="rect">
              <a:avLst/>
            </a:prstGeom>
            <a:noFill/>
          </p:spPr>
          <p:txBody>
            <a:bodyPr wrap="square" rtlCol="0">
              <a:spAutoFit/>
            </a:bodyPr>
            <a:lstStyle/>
            <a:p>
              <a:r>
                <a:rPr lang="en-US" sz="1200" dirty="0"/>
                <a:t>160 new entrants </a:t>
              </a:r>
            </a:p>
            <a:p>
              <a:r>
                <a:rPr lang="en-US" sz="1200" dirty="0"/>
                <a:t> in GB market </a:t>
              </a:r>
            </a:p>
            <a:p>
              <a:r>
                <a:rPr lang="en-US" sz="1200" dirty="0"/>
                <a:t>(USD 82bn; 12% of total)</a:t>
              </a:r>
            </a:p>
          </p:txBody>
        </p:sp>
      </p:grpSp>
      <p:sp>
        <p:nvSpPr>
          <p:cNvPr id="9" name="TextBox 8">
            <a:extLst>
              <a:ext uri="{FF2B5EF4-FFF2-40B4-BE49-F238E27FC236}">
                <a16:creationId xmlns:a16="http://schemas.microsoft.com/office/drawing/2014/main" id="{50152E7C-5C1D-4B8F-B1D1-79FE90187F34}"/>
              </a:ext>
            </a:extLst>
          </p:cNvPr>
          <p:cNvSpPr txBox="1"/>
          <p:nvPr/>
        </p:nvSpPr>
        <p:spPr>
          <a:xfrm>
            <a:off x="5436338" y="6442502"/>
            <a:ext cx="4699592" cy="415498"/>
          </a:xfrm>
          <a:prstGeom prst="rect">
            <a:avLst/>
          </a:prstGeom>
          <a:noFill/>
        </p:spPr>
        <p:txBody>
          <a:bodyPr wrap="square"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en-US" sz="1050" dirty="0"/>
              <a:t>Annual Issuance of labeled and unlabeled green bonds (USD Billions)</a:t>
            </a:r>
          </a:p>
          <a:p>
            <a:endParaRPr lang="en-US" sz="1050" dirty="0"/>
          </a:p>
        </p:txBody>
      </p:sp>
    </p:spTree>
    <p:extLst>
      <p:ext uri="{BB962C8B-B14F-4D97-AF65-F5344CB8AC3E}">
        <p14:creationId xmlns:p14="http://schemas.microsoft.com/office/powerpoint/2010/main" val="1356722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6BBC436-057A-409E-A89B-60632F2AEC7D}"/>
              </a:ext>
            </a:extLst>
          </p:cNvPr>
          <p:cNvSpPr>
            <a:spLocks noGrp="1"/>
          </p:cNvSpPr>
          <p:nvPr>
            <p:ph type="body" sz="quarter" idx="11"/>
          </p:nvPr>
        </p:nvSpPr>
        <p:spPr>
          <a:xfrm>
            <a:off x="990600" y="1591779"/>
            <a:ext cx="10662684" cy="963907"/>
          </a:xfrm>
        </p:spPr>
        <p:txBody>
          <a:bodyPr/>
          <a:lstStyle/>
          <a:p>
            <a:r>
              <a:rPr lang="en-US" dirty="0"/>
              <a:t>Conclusions and recommendations</a:t>
            </a:r>
          </a:p>
        </p:txBody>
      </p:sp>
    </p:spTree>
    <p:extLst>
      <p:ext uri="{BB962C8B-B14F-4D97-AF65-F5344CB8AC3E}">
        <p14:creationId xmlns:p14="http://schemas.microsoft.com/office/powerpoint/2010/main" val="463812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B6B0656-CC58-4F54-A16B-A7333D6C5921}"/>
              </a:ext>
            </a:extLst>
          </p:cNvPr>
          <p:cNvSpPr>
            <a:spLocks noGrp="1"/>
          </p:cNvSpPr>
          <p:nvPr>
            <p:ph type="body" sz="quarter" idx="11"/>
          </p:nvPr>
        </p:nvSpPr>
        <p:spPr/>
        <p:txBody>
          <a:bodyPr>
            <a:noAutofit/>
          </a:bodyPr>
          <a:lstStyle/>
          <a:p>
            <a:pPr marL="342900" indent="-342900">
              <a:spcAft>
                <a:spcPts val="1200"/>
              </a:spcAft>
              <a:buFont typeface="Arial" panose="020B0604020202020204" pitchFamily="34" charset="0"/>
              <a:buChar char="•"/>
            </a:pPr>
            <a:r>
              <a:rPr lang="en-US" sz="2400" dirty="0"/>
              <a:t>Impressive ambition and growth of green bonds in China </a:t>
            </a:r>
          </a:p>
          <a:p>
            <a:pPr marL="342900" indent="-342900">
              <a:spcAft>
                <a:spcPts val="1200"/>
              </a:spcAft>
              <a:buFont typeface="Arial" panose="020B0604020202020204" pitchFamily="34" charset="0"/>
              <a:buChar char="•"/>
            </a:pPr>
            <a:r>
              <a:rPr lang="en-US" sz="2400" dirty="0"/>
              <a:t>Green bonds have contributed </a:t>
            </a:r>
            <a:r>
              <a:rPr lang="en-US" sz="2400" b="1" dirty="0"/>
              <a:t>significant investment in key sectors</a:t>
            </a:r>
            <a:r>
              <a:rPr lang="en-US" sz="2400" dirty="0"/>
              <a:t> like energy, transport, and environmental protection, but more is needed</a:t>
            </a:r>
          </a:p>
          <a:p>
            <a:pPr marL="342900" indent="-342900">
              <a:spcAft>
                <a:spcPts val="1200"/>
              </a:spcAft>
              <a:buFont typeface="Arial" panose="020B0604020202020204" pitchFamily="34" charset="0"/>
              <a:buChar char="•"/>
            </a:pPr>
            <a:r>
              <a:rPr lang="en-US" sz="2400" b="1" dirty="0"/>
              <a:t>RMB 3-4 trillion annually in green investment needs</a:t>
            </a:r>
            <a:r>
              <a:rPr lang="en-US" sz="2400" dirty="0"/>
              <a:t> </a:t>
            </a:r>
          </a:p>
          <a:p>
            <a:pPr marL="342900" indent="-342900">
              <a:spcAft>
                <a:spcPts val="1200"/>
              </a:spcAft>
              <a:buFont typeface="Arial" panose="020B0604020202020204" pitchFamily="34" charset="0"/>
              <a:buChar char="•"/>
            </a:pPr>
            <a:r>
              <a:rPr lang="en-US" sz="2400" dirty="0"/>
              <a:t>Market must expand even faster in the coming decade</a:t>
            </a:r>
          </a:p>
          <a:p>
            <a:pPr marL="342900" indent="-342900">
              <a:spcAft>
                <a:spcPts val="1200"/>
              </a:spcAft>
              <a:buFont typeface="Arial" panose="020B0604020202020204" pitchFamily="34" charset="0"/>
              <a:buChar char="•"/>
            </a:pPr>
            <a:r>
              <a:rPr lang="en-US" sz="2400" dirty="0"/>
              <a:t>Definitions and standards of ‘green’ are continually evolving </a:t>
            </a:r>
          </a:p>
          <a:p>
            <a:pPr marL="342900" indent="-342900">
              <a:spcAft>
                <a:spcPts val="1200"/>
              </a:spcAft>
              <a:buFont typeface="Arial" panose="020B0604020202020204" pitchFamily="34" charset="0"/>
              <a:buChar char="•"/>
            </a:pPr>
            <a:r>
              <a:rPr lang="en-US" sz="2400" dirty="0"/>
              <a:t>Robust MRV system is critical to ensure impact</a:t>
            </a:r>
          </a:p>
        </p:txBody>
      </p:sp>
      <p:sp>
        <p:nvSpPr>
          <p:cNvPr id="2" name="Text Placeholder 1">
            <a:extLst>
              <a:ext uri="{FF2B5EF4-FFF2-40B4-BE49-F238E27FC236}">
                <a16:creationId xmlns:a16="http://schemas.microsoft.com/office/drawing/2014/main" id="{BA2853B2-147F-422B-9534-58ED5BB8B201}"/>
              </a:ext>
            </a:extLst>
          </p:cNvPr>
          <p:cNvSpPr>
            <a:spLocks noGrp="1"/>
          </p:cNvSpPr>
          <p:nvPr>
            <p:ph type="body" sz="quarter" idx="14"/>
          </p:nvPr>
        </p:nvSpPr>
        <p:spPr/>
        <p:txBody>
          <a:bodyPr/>
          <a:lstStyle/>
          <a:p>
            <a:r>
              <a:rPr lang="en-US" sz="2800" dirty="0"/>
              <a:t>Conclusions</a:t>
            </a:r>
            <a:endParaRPr lang="en-US" dirty="0"/>
          </a:p>
        </p:txBody>
      </p:sp>
    </p:spTree>
    <p:extLst>
      <p:ext uri="{BB962C8B-B14F-4D97-AF65-F5344CB8AC3E}">
        <p14:creationId xmlns:p14="http://schemas.microsoft.com/office/powerpoint/2010/main" val="58001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0753E5-363D-454E-BC08-FB957E18DC73}"/>
              </a:ext>
            </a:extLst>
          </p:cNvPr>
          <p:cNvSpPr>
            <a:spLocks noGrp="1"/>
          </p:cNvSpPr>
          <p:nvPr>
            <p:ph type="body" sz="quarter" idx="11"/>
          </p:nvPr>
        </p:nvSpPr>
        <p:spPr/>
        <p:txBody>
          <a:bodyPr>
            <a:noAutofit/>
          </a:bodyPr>
          <a:lstStyle/>
          <a:p>
            <a:r>
              <a:rPr lang="en-US" sz="2200" b="1" dirty="0"/>
              <a:t>Continue growing the market through clear incentives and guidelines </a:t>
            </a:r>
          </a:p>
          <a:p>
            <a:pPr lvl="1"/>
            <a:r>
              <a:rPr lang="en-US" sz="1800" dirty="0"/>
              <a:t>Market segmentation created by different authorities and regulatory frameworks impacts the efficiency of the market</a:t>
            </a:r>
          </a:p>
          <a:p>
            <a:pPr marL="457200" lvl="1" indent="0">
              <a:buNone/>
            </a:pPr>
            <a:endParaRPr lang="en-US" sz="1800" dirty="0"/>
          </a:p>
          <a:p>
            <a:r>
              <a:rPr lang="en-US" sz="2200" b="1" dirty="0"/>
              <a:t>Diversify the issuer and investor base </a:t>
            </a:r>
          </a:p>
          <a:p>
            <a:pPr lvl="1"/>
            <a:r>
              <a:rPr lang="en-US" sz="1800" dirty="0"/>
              <a:t>Loosening credit rules could help increase the participation of entities that have less access to credit </a:t>
            </a:r>
          </a:p>
          <a:p>
            <a:pPr marL="457200" lvl="1" indent="0">
              <a:buNone/>
            </a:pPr>
            <a:endParaRPr lang="en-US" sz="1800" dirty="0"/>
          </a:p>
          <a:p>
            <a:r>
              <a:rPr lang="en-US" sz="2200" b="1" dirty="0"/>
              <a:t>Strengthen the monitoring, reporting and verification system </a:t>
            </a:r>
          </a:p>
          <a:p>
            <a:pPr lvl="1"/>
            <a:r>
              <a:rPr lang="en-US" sz="1800" dirty="0"/>
              <a:t>A robust MRV system will help enforce transparency and boost credibility in the green bond market</a:t>
            </a:r>
          </a:p>
          <a:p>
            <a:pPr lvl="1"/>
            <a:endParaRPr lang="en-US" sz="1800" dirty="0"/>
          </a:p>
          <a:p>
            <a:r>
              <a:rPr lang="en-US" sz="2200" b="1" dirty="0"/>
              <a:t>Increase incentives</a:t>
            </a:r>
          </a:p>
          <a:p>
            <a:pPr lvl="1"/>
            <a:r>
              <a:rPr lang="en-US" sz="1800" dirty="0"/>
              <a:t>Monetary incentives and technical assistance to reduce cost burden of MRV requirements, raising the profile of green investments</a:t>
            </a:r>
          </a:p>
          <a:p>
            <a:pPr lvl="1"/>
            <a:endParaRPr lang="en-US" sz="1800" dirty="0"/>
          </a:p>
          <a:p>
            <a:pPr marL="0" indent="0">
              <a:buNone/>
            </a:pPr>
            <a:endParaRPr lang="en-US" sz="2000" dirty="0"/>
          </a:p>
          <a:p>
            <a:endParaRPr lang="en-US" sz="2800" dirty="0"/>
          </a:p>
          <a:p>
            <a:pPr marL="0" indent="0">
              <a:buNone/>
            </a:pPr>
            <a:endParaRPr lang="en-US" sz="2800" dirty="0"/>
          </a:p>
        </p:txBody>
      </p:sp>
      <p:sp>
        <p:nvSpPr>
          <p:cNvPr id="4" name="Text Placeholder 3">
            <a:extLst>
              <a:ext uri="{FF2B5EF4-FFF2-40B4-BE49-F238E27FC236}">
                <a16:creationId xmlns:a16="http://schemas.microsoft.com/office/drawing/2014/main" id="{9C623605-BA5D-4942-898A-9961D9A1D277}"/>
              </a:ext>
            </a:extLst>
          </p:cNvPr>
          <p:cNvSpPr>
            <a:spLocks noGrp="1"/>
          </p:cNvSpPr>
          <p:nvPr>
            <p:ph type="body" sz="quarter" idx="14"/>
          </p:nvPr>
        </p:nvSpPr>
        <p:spPr/>
        <p:txBody>
          <a:bodyPr/>
          <a:lstStyle/>
          <a:p>
            <a:r>
              <a:rPr lang="en-US" sz="2800" dirty="0"/>
              <a:t>Recommendations</a:t>
            </a:r>
            <a:endParaRPr lang="en-US" dirty="0"/>
          </a:p>
        </p:txBody>
      </p:sp>
    </p:spTree>
    <p:extLst>
      <p:ext uri="{BB962C8B-B14F-4D97-AF65-F5344CB8AC3E}">
        <p14:creationId xmlns:p14="http://schemas.microsoft.com/office/powerpoint/2010/main" val="174407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F12F23-5525-4FE3-8A98-EC7889511722}"/>
              </a:ext>
            </a:extLst>
          </p:cNvPr>
          <p:cNvSpPr>
            <a:spLocks noGrp="1"/>
          </p:cNvSpPr>
          <p:nvPr>
            <p:ph type="body" sz="quarter" idx="11"/>
          </p:nvPr>
        </p:nvSpPr>
        <p:spPr>
          <a:xfrm>
            <a:off x="3203045" y="1371773"/>
            <a:ext cx="2065863" cy="1217728"/>
          </a:xfrm>
        </p:spPr>
        <p:txBody>
          <a:bodyPr>
            <a:normAutofit/>
          </a:bodyPr>
          <a:lstStyle/>
          <a:p>
            <a:pPr>
              <a:spcBef>
                <a:spcPts val="0"/>
              </a:spcBef>
            </a:pPr>
            <a:r>
              <a:rPr lang="en-US" sz="2000" b="1" dirty="0"/>
              <a:t>June Choi</a:t>
            </a:r>
          </a:p>
          <a:p>
            <a:pPr>
              <a:spcBef>
                <a:spcPts val="0"/>
              </a:spcBef>
            </a:pPr>
            <a:r>
              <a:rPr lang="en-US" sz="2000" dirty="0"/>
              <a:t>Analyst, CPI</a:t>
            </a:r>
            <a:endParaRPr lang="ja-JP" altLang="en-US" sz="2000" dirty="0"/>
          </a:p>
        </p:txBody>
      </p:sp>
      <p:sp>
        <p:nvSpPr>
          <p:cNvPr id="4" name="Text Placeholder 3">
            <a:extLst>
              <a:ext uri="{FF2B5EF4-FFF2-40B4-BE49-F238E27FC236}">
                <a16:creationId xmlns:a16="http://schemas.microsoft.com/office/drawing/2014/main" id="{5314F811-B81C-4707-A3B1-C6C5EF24EE8E}"/>
              </a:ext>
            </a:extLst>
          </p:cNvPr>
          <p:cNvSpPr>
            <a:spLocks noGrp="1"/>
          </p:cNvSpPr>
          <p:nvPr>
            <p:ph type="body" sz="quarter" idx="14"/>
          </p:nvPr>
        </p:nvSpPr>
        <p:spPr/>
        <p:txBody>
          <a:bodyPr/>
          <a:lstStyle/>
          <a:p>
            <a:r>
              <a:rPr lang="en-US" dirty="0"/>
              <a:t>Speakers</a:t>
            </a:r>
          </a:p>
        </p:txBody>
      </p:sp>
      <p:pic>
        <p:nvPicPr>
          <p:cNvPr id="6" name="Picture 5" descr="A person wearing a suit and tie smiling at the camera&#10;&#10;Description automatically generated">
            <a:extLst>
              <a:ext uri="{FF2B5EF4-FFF2-40B4-BE49-F238E27FC236}">
                <a16:creationId xmlns:a16="http://schemas.microsoft.com/office/drawing/2014/main" id="{C692EB26-45BE-4A75-B8AD-51520CB580F7}"/>
              </a:ext>
            </a:extLst>
          </p:cNvPr>
          <p:cNvPicPr>
            <a:picLocks noChangeAspect="1"/>
          </p:cNvPicPr>
          <p:nvPr/>
        </p:nvPicPr>
        <p:blipFill rotWithShape="1">
          <a:blip r:embed="rId2"/>
          <a:srcRect l="9042" r="24581"/>
          <a:stretch/>
        </p:blipFill>
        <p:spPr>
          <a:xfrm>
            <a:off x="1706163" y="3073436"/>
            <a:ext cx="1372224" cy="1217729"/>
          </a:xfrm>
          <a:prstGeom prst="rect">
            <a:avLst/>
          </a:prstGeom>
        </p:spPr>
      </p:pic>
      <p:pic>
        <p:nvPicPr>
          <p:cNvPr id="8" name="Picture 7" descr="A person standing in front of a building&#10;&#10;Description automatically generated">
            <a:extLst>
              <a:ext uri="{FF2B5EF4-FFF2-40B4-BE49-F238E27FC236}">
                <a16:creationId xmlns:a16="http://schemas.microsoft.com/office/drawing/2014/main" id="{1A13A595-828E-41B3-B06C-D198D677337D}"/>
              </a:ext>
            </a:extLst>
          </p:cNvPr>
          <p:cNvPicPr>
            <a:picLocks noChangeAspect="1"/>
          </p:cNvPicPr>
          <p:nvPr/>
        </p:nvPicPr>
        <p:blipFill rotWithShape="1">
          <a:blip r:embed="rId3"/>
          <a:srcRect l="33614"/>
          <a:stretch/>
        </p:blipFill>
        <p:spPr>
          <a:xfrm>
            <a:off x="1706078" y="1371773"/>
            <a:ext cx="1372395" cy="1217728"/>
          </a:xfrm>
          <a:prstGeom prst="rect">
            <a:avLst/>
          </a:prstGeom>
        </p:spPr>
      </p:pic>
      <p:pic>
        <p:nvPicPr>
          <p:cNvPr id="10" name="Picture 9" descr="A person looking at the camera&#10;&#10;Description automatically generated">
            <a:extLst>
              <a:ext uri="{FF2B5EF4-FFF2-40B4-BE49-F238E27FC236}">
                <a16:creationId xmlns:a16="http://schemas.microsoft.com/office/drawing/2014/main" id="{3B0E99B3-CA21-4E15-83EE-CC6A689A4C69}"/>
              </a:ext>
            </a:extLst>
          </p:cNvPr>
          <p:cNvPicPr>
            <a:picLocks noChangeAspect="1"/>
          </p:cNvPicPr>
          <p:nvPr/>
        </p:nvPicPr>
        <p:blipFill rotWithShape="1">
          <a:blip r:embed="rId4"/>
          <a:srcRect l="-9986" r="33386"/>
          <a:stretch/>
        </p:blipFill>
        <p:spPr>
          <a:xfrm>
            <a:off x="1510934" y="4861448"/>
            <a:ext cx="1571289" cy="1226129"/>
          </a:xfrm>
          <a:prstGeom prst="rect">
            <a:avLst/>
          </a:prstGeom>
        </p:spPr>
      </p:pic>
      <p:sp>
        <p:nvSpPr>
          <p:cNvPr id="11" name="TextBox 10">
            <a:extLst>
              <a:ext uri="{FF2B5EF4-FFF2-40B4-BE49-F238E27FC236}">
                <a16:creationId xmlns:a16="http://schemas.microsoft.com/office/drawing/2014/main" id="{6C01900D-7C74-4DE5-AF7B-E33B63381F68}"/>
              </a:ext>
            </a:extLst>
          </p:cNvPr>
          <p:cNvSpPr txBox="1"/>
          <p:nvPr/>
        </p:nvSpPr>
        <p:spPr>
          <a:xfrm>
            <a:off x="8395411" y="1249303"/>
            <a:ext cx="3513054" cy="1323439"/>
          </a:xfrm>
          <a:prstGeom prst="rect">
            <a:avLst/>
          </a:prstGeom>
          <a:noFill/>
        </p:spPr>
        <p:txBody>
          <a:bodyPr wrap="square" rtlCol="0">
            <a:spAutoFit/>
          </a:bodyPr>
          <a:lstStyle/>
          <a:p>
            <a:r>
              <a:rPr lang="en-US" sz="2000" b="1" dirty="0">
                <a:solidFill>
                  <a:srgbClr val="404040"/>
                </a:solidFill>
              </a:rPr>
              <a:t>Ying</a:t>
            </a:r>
            <a:r>
              <a:rPr lang="en-US" sz="2000" b="1" dirty="0"/>
              <a:t> </a:t>
            </a:r>
            <a:r>
              <a:rPr lang="en-US" sz="2000" b="1" dirty="0">
                <a:solidFill>
                  <a:srgbClr val="404040"/>
                </a:solidFill>
              </a:rPr>
              <a:t>Cui</a:t>
            </a:r>
            <a:r>
              <a:rPr lang="en-US" sz="2000" dirty="0">
                <a:solidFill>
                  <a:srgbClr val="404040"/>
                </a:solidFill>
              </a:rPr>
              <a:t> </a:t>
            </a:r>
            <a:br>
              <a:rPr lang="en-US" sz="2000" dirty="0">
                <a:solidFill>
                  <a:srgbClr val="404040"/>
                </a:solidFill>
              </a:rPr>
            </a:br>
            <a:r>
              <a:rPr lang="en-US" sz="2000" dirty="0">
                <a:solidFill>
                  <a:srgbClr val="404040"/>
                </a:solidFill>
              </a:rPr>
              <a:t>Director of Climate Finance, IIGF, CUFE</a:t>
            </a:r>
            <a:r>
              <a:rPr lang="en-US" sz="2000" dirty="0"/>
              <a:t/>
            </a:r>
            <a:br>
              <a:rPr lang="en-US" sz="2000" dirty="0"/>
            </a:br>
            <a:endParaRPr lang="en-US" sz="2000" dirty="0"/>
          </a:p>
        </p:txBody>
      </p:sp>
      <p:sp>
        <p:nvSpPr>
          <p:cNvPr id="12" name="TextBox 11">
            <a:extLst>
              <a:ext uri="{FF2B5EF4-FFF2-40B4-BE49-F238E27FC236}">
                <a16:creationId xmlns:a16="http://schemas.microsoft.com/office/drawing/2014/main" id="{2752D5DA-1217-4341-99E8-6CD535D41C26}"/>
              </a:ext>
            </a:extLst>
          </p:cNvPr>
          <p:cNvSpPr txBox="1"/>
          <p:nvPr/>
        </p:nvSpPr>
        <p:spPr>
          <a:xfrm>
            <a:off x="3203045" y="3073436"/>
            <a:ext cx="3360072" cy="1046440"/>
          </a:xfrm>
          <a:prstGeom prst="rect">
            <a:avLst/>
          </a:prstGeom>
          <a:noFill/>
        </p:spPr>
        <p:txBody>
          <a:bodyPr wrap="square" rtlCol="0">
            <a:spAutoFit/>
          </a:bodyPr>
          <a:lstStyle/>
          <a:p>
            <a:r>
              <a:rPr lang="en-US" sz="2000" b="1" dirty="0">
                <a:solidFill>
                  <a:srgbClr val="404040"/>
                </a:solidFill>
              </a:rPr>
              <a:t>Donovan Escalante </a:t>
            </a:r>
            <a:r>
              <a:rPr lang="en-US" sz="2000" dirty="0">
                <a:solidFill>
                  <a:srgbClr val="404040"/>
                </a:solidFill>
              </a:rPr>
              <a:t>Manager, CPI </a:t>
            </a:r>
          </a:p>
          <a:p>
            <a:endParaRPr lang="en-US" sz="2000" dirty="0"/>
          </a:p>
        </p:txBody>
      </p:sp>
      <p:sp>
        <p:nvSpPr>
          <p:cNvPr id="13" name="TextBox 12">
            <a:extLst>
              <a:ext uri="{FF2B5EF4-FFF2-40B4-BE49-F238E27FC236}">
                <a16:creationId xmlns:a16="http://schemas.microsoft.com/office/drawing/2014/main" id="{8BC6BDD2-D69A-4616-8508-6BACF184CEDC}"/>
              </a:ext>
            </a:extLst>
          </p:cNvPr>
          <p:cNvSpPr txBox="1"/>
          <p:nvPr/>
        </p:nvSpPr>
        <p:spPr>
          <a:xfrm>
            <a:off x="3203045" y="4861448"/>
            <a:ext cx="2549169" cy="1323439"/>
          </a:xfrm>
          <a:prstGeom prst="rect">
            <a:avLst/>
          </a:prstGeom>
          <a:noFill/>
        </p:spPr>
        <p:txBody>
          <a:bodyPr wrap="square" rtlCol="0">
            <a:spAutoFit/>
          </a:bodyPr>
          <a:lstStyle/>
          <a:p>
            <a:r>
              <a:rPr lang="en-US" sz="2000" b="1" dirty="0">
                <a:solidFill>
                  <a:srgbClr val="404040"/>
                </a:solidFill>
              </a:rPr>
              <a:t>Tom Heller</a:t>
            </a:r>
          </a:p>
          <a:p>
            <a:r>
              <a:rPr lang="en-US" sz="2000" dirty="0">
                <a:solidFill>
                  <a:srgbClr val="404040"/>
                </a:solidFill>
              </a:rPr>
              <a:t>Board Chair, CPI  </a:t>
            </a:r>
          </a:p>
          <a:p>
            <a:r>
              <a:rPr lang="en-US" sz="2000" dirty="0">
                <a:solidFill>
                  <a:srgbClr val="404040"/>
                </a:solidFill>
              </a:rPr>
              <a:t>Stanford University </a:t>
            </a:r>
          </a:p>
          <a:p>
            <a:endParaRPr lang="en-US" sz="2000" dirty="0"/>
          </a:p>
        </p:txBody>
      </p:sp>
      <p:sp>
        <p:nvSpPr>
          <p:cNvPr id="14" name="TextBox 13">
            <a:extLst>
              <a:ext uri="{FF2B5EF4-FFF2-40B4-BE49-F238E27FC236}">
                <a16:creationId xmlns:a16="http://schemas.microsoft.com/office/drawing/2014/main" id="{35DCC330-9F2F-4C16-B48B-80D61FE12FDF}"/>
              </a:ext>
            </a:extLst>
          </p:cNvPr>
          <p:cNvSpPr txBox="1"/>
          <p:nvPr/>
        </p:nvSpPr>
        <p:spPr>
          <a:xfrm>
            <a:off x="8402447" y="3012201"/>
            <a:ext cx="2839473" cy="1631216"/>
          </a:xfrm>
          <a:prstGeom prst="rect">
            <a:avLst/>
          </a:prstGeom>
          <a:noFill/>
        </p:spPr>
        <p:txBody>
          <a:bodyPr wrap="square" rtlCol="0">
            <a:spAutoFit/>
          </a:bodyPr>
          <a:lstStyle/>
          <a:p>
            <a:r>
              <a:rPr lang="en-US" sz="2000" b="1" dirty="0">
                <a:solidFill>
                  <a:srgbClr val="404040"/>
                </a:solidFill>
              </a:rPr>
              <a:t>Mathias Lund Larsen</a:t>
            </a:r>
            <a:r>
              <a:rPr lang="en-US" sz="2000" dirty="0">
                <a:solidFill>
                  <a:srgbClr val="404040"/>
                </a:solidFill>
              </a:rPr>
              <a:t> Director International Cooperation, IIGF, CUFE</a:t>
            </a:r>
            <a:endParaRPr lang="ja-JP" altLang="en-US" sz="2000" dirty="0">
              <a:solidFill>
                <a:srgbClr val="404040"/>
              </a:solidFill>
            </a:endParaRPr>
          </a:p>
          <a:p>
            <a:endParaRPr lang="en-US" sz="2000" dirty="0"/>
          </a:p>
        </p:txBody>
      </p:sp>
      <p:sp>
        <p:nvSpPr>
          <p:cNvPr id="15" name="TextBox 14">
            <a:extLst>
              <a:ext uri="{FF2B5EF4-FFF2-40B4-BE49-F238E27FC236}">
                <a16:creationId xmlns:a16="http://schemas.microsoft.com/office/drawing/2014/main" id="{801C5857-8167-4AFB-9DA7-CCB08BE923F5}"/>
              </a:ext>
            </a:extLst>
          </p:cNvPr>
          <p:cNvSpPr txBox="1"/>
          <p:nvPr/>
        </p:nvSpPr>
        <p:spPr>
          <a:xfrm>
            <a:off x="8480245" y="4775099"/>
            <a:ext cx="2839473" cy="1015663"/>
          </a:xfrm>
          <a:prstGeom prst="rect">
            <a:avLst/>
          </a:prstGeom>
          <a:noFill/>
        </p:spPr>
        <p:txBody>
          <a:bodyPr wrap="square" rtlCol="0">
            <a:spAutoFit/>
          </a:bodyPr>
          <a:lstStyle/>
          <a:p>
            <a:r>
              <a:rPr lang="en-US" sz="2000" b="1" dirty="0">
                <a:solidFill>
                  <a:srgbClr val="404040"/>
                </a:solidFill>
              </a:rPr>
              <a:t>Yao Wang</a:t>
            </a:r>
          </a:p>
          <a:p>
            <a:r>
              <a:rPr lang="en-US" sz="2000" dirty="0">
                <a:solidFill>
                  <a:srgbClr val="404040"/>
                </a:solidFill>
              </a:rPr>
              <a:t>Director General, IIGF, CUFE</a:t>
            </a:r>
          </a:p>
        </p:txBody>
      </p:sp>
      <p:pic>
        <p:nvPicPr>
          <p:cNvPr id="19" name="Picture 18" descr="A person posing for the camera&#10;&#10;Description automatically generated">
            <a:extLst>
              <a:ext uri="{FF2B5EF4-FFF2-40B4-BE49-F238E27FC236}">
                <a16:creationId xmlns:a16="http://schemas.microsoft.com/office/drawing/2014/main" id="{F2DF9D4B-3B96-4E50-8934-87D77B9B79C4}"/>
              </a:ext>
            </a:extLst>
          </p:cNvPr>
          <p:cNvPicPr>
            <a:picLocks noChangeAspect="1"/>
          </p:cNvPicPr>
          <p:nvPr/>
        </p:nvPicPr>
        <p:blipFill rotWithShape="1">
          <a:blip r:embed="rId5"/>
          <a:srcRect b="13346"/>
          <a:stretch/>
        </p:blipFill>
        <p:spPr>
          <a:xfrm>
            <a:off x="6809335" y="4775099"/>
            <a:ext cx="1372224" cy="1486353"/>
          </a:xfrm>
          <a:prstGeom prst="rect">
            <a:avLst/>
          </a:prstGeom>
        </p:spPr>
      </p:pic>
      <p:pic>
        <p:nvPicPr>
          <p:cNvPr id="21" name="Picture 20" descr="A person posing for the camera&#10;&#10;Description automatically generated">
            <a:extLst>
              <a:ext uri="{FF2B5EF4-FFF2-40B4-BE49-F238E27FC236}">
                <a16:creationId xmlns:a16="http://schemas.microsoft.com/office/drawing/2014/main" id="{2C07652D-10B6-4052-8254-BB56FE328977}"/>
              </a:ext>
            </a:extLst>
          </p:cNvPr>
          <p:cNvPicPr>
            <a:picLocks noChangeAspect="1"/>
          </p:cNvPicPr>
          <p:nvPr/>
        </p:nvPicPr>
        <p:blipFill rotWithShape="1">
          <a:blip r:embed="rId6"/>
          <a:srcRect l="12580" r="11763" b="13502"/>
          <a:stretch/>
        </p:blipFill>
        <p:spPr>
          <a:xfrm>
            <a:off x="6713954" y="1249303"/>
            <a:ext cx="1562986" cy="1340198"/>
          </a:xfrm>
          <a:prstGeom prst="rect">
            <a:avLst/>
          </a:prstGeom>
        </p:spPr>
      </p:pic>
      <p:pic>
        <p:nvPicPr>
          <p:cNvPr id="23" name="Picture 22" descr="A person wearing a suit and tie&#10;&#10;Description automatically generated">
            <a:extLst>
              <a:ext uri="{FF2B5EF4-FFF2-40B4-BE49-F238E27FC236}">
                <a16:creationId xmlns:a16="http://schemas.microsoft.com/office/drawing/2014/main" id="{15E48DDA-0201-4D87-A40F-98C302BA76CA}"/>
              </a:ext>
            </a:extLst>
          </p:cNvPr>
          <p:cNvPicPr>
            <a:picLocks noChangeAspect="1"/>
          </p:cNvPicPr>
          <p:nvPr/>
        </p:nvPicPr>
        <p:blipFill rotWithShape="1">
          <a:blip r:embed="rId7"/>
          <a:srcRect l="12241" t="5589" r="9466" b="13974"/>
          <a:stretch/>
        </p:blipFill>
        <p:spPr>
          <a:xfrm>
            <a:off x="6843210" y="3012201"/>
            <a:ext cx="1304475" cy="1340198"/>
          </a:xfrm>
          <a:prstGeom prst="rect">
            <a:avLst/>
          </a:prstGeom>
        </p:spPr>
      </p:pic>
    </p:spTree>
    <p:extLst>
      <p:ext uri="{BB962C8B-B14F-4D97-AF65-F5344CB8AC3E}">
        <p14:creationId xmlns:p14="http://schemas.microsoft.com/office/powerpoint/2010/main" val="925439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F12F23-5525-4FE3-8A98-EC7889511722}"/>
              </a:ext>
            </a:extLst>
          </p:cNvPr>
          <p:cNvSpPr>
            <a:spLocks noGrp="1"/>
          </p:cNvSpPr>
          <p:nvPr>
            <p:ph type="body" sz="quarter" idx="11"/>
          </p:nvPr>
        </p:nvSpPr>
        <p:spPr>
          <a:xfrm>
            <a:off x="3203045" y="1371773"/>
            <a:ext cx="2065863" cy="1217728"/>
          </a:xfrm>
        </p:spPr>
        <p:txBody>
          <a:bodyPr>
            <a:normAutofit/>
          </a:bodyPr>
          <a:lstStyle/>
          <a:p>
            <a:pPr>
              <a:spcBef>
                <a:spcPts val="0"/>
              </a:spcBef>
            </a:pPr>
            <a:r>
              <a:rPr lang="en-US" sz="2000" b="1" dirty="0"/>
              <a:t>June Choi</a:t>
            </a:r>
          </a:p>
          <a:p>
            <a:pPr>
              <a:spcBef>
                <a:spcPts val="0"/>
              </a:spcBef>
            </a:pPr>
            <a:r>
              <a:rPr lang="en-US" sz="2000" dirty="0"/>
              <a:t>Analyst, CPI</a:t>
            </a:r>
            <a:endParaRPr lang="ja-JP" altLang="en-US" sz="2000" dirty="0"/>
          </a:p>
        </p:txBody>
      </p:sp>
      <p:sp>
        <p:nvSpPr>
          <p:cNvPr id="4" name="Text Placeholder 3">
            <a:extLst>
              <a:ext uri="{FF2B5EF4-FFF2-40B4-BE49-F238E27FC236}">
                <a16:creationId xmlns:a16="http://schemas.microsoft.com/office/drawing/2014/main" id="{5314F811-B81C-4707-A3B1-C6C5EF24EE8E}"/>
              </a:ext>
            </a:extLst>
          </p:cNvPr>
          <p:cNvSpPr>
            <a:spLocks noGrp="1"/>
          </p:cNvSpPr>
          <p:nvPr>
            <p:ph type="body" sz="quarter" idx="14"/>
          </p:nvPr>
        </p:nvSpPr>
        <p:spPr/>
        <p:txBody>
          <a:bodyPr/>
          <a:lstStyle/>
          <a:p>
            <a:r>
              <a:rPr lang="en-US" dirty="0"/>
              <a:t>Speakers</a:t>
            </a:r>
          </a:p>
        </p:txBody>
      </p:sp>
      <p:pic>
        <p:nvPicPr>
          <p:cNvPr id="6" name="Picture 5" descr="A person wearing a suit and tie smiling at the camera&#10;&#10;Description automatically generated">
            <a:extLst>
              <a:ext uri="{FF2B5EF4-FFF2-40B4-BE49-F238E27FC236}">
                <a16:creationId xmlns:a16="http://schemas.microsoft.com/office/drawing/2014/main" id="{C692EB26-45BE-4A75-B8AD-51520CB580F7}"/>
              </a:ext>
            </a:extLst>
          </p:cNvPr>
          <p:cNvPicPr>
            <a:picLocks noChangeAspect="1"/>
          </p:cNvPicPr>
          <p:nvPr/>
        </p:nvPicPr>
        <p:blipFill rotWithShape="1">
          <a:blip r:embed="rId2"/>
          <a:srcRect l="9042" r="24581"/>
          <a:stretch/>
        </p:blipFill>
        <p:spPr>
          <a:xfrm>
            <a:off x="1706163" y="3073436"/>
            <a:ext cx="1372224" cy="1217729"/>
          </a:xfrm>
          <a:prstGeom prst="rect">
            <a:avLst/>
          </a:prstGeom>
        </p:spPr>
      </p:pic>
      <p:pic>
        <p:nvPicPr>
          <p:cNvPr id="8" name="Picture 7" descr="A person standing in front of a building&#10;&#10;Description automatically generated">
            <a:extLst>
              <a:ext uri="{FF2B5EF4-FFF2-40B4-BE49-F238E27FC236}">
                <a16:creationId xmlns:a16="http://schemas.microsoft.com/office/drawing/2014/main" id="{1A13A595-828E-41B3-B06C-D198D677337D}"/>
              </a:ext>
            </a:extLst>
          </p:cNvPr>
          <p:cNvPicPr>
            <a:picLocks noChangeAspect="1"/>
          </p:cNvPicPr>
          <p:nvPr/>
        </p:nvPicPr>
        <p:blipFill rotWithShape="1">
          <a:blip r:embed="rId3"/>
          <a:srcRect l="33614"/>
          <a:stretch/>
        </p:blipFill>
        <p:spPr>
          <a:xfrm>
            <a:off x="1706078" y="1371773"/>
            <a:ext cx="1372395" cy="1217728"/>
          </a:xfrm>
          <a:prstGeom prst="rect">
            <a:avLst/>
          </a:prstGeom>
        </p:spPr>
      </p:pic>
      <p:pic>
        <p:nvPicPr>
          <p:cNvPr id="10" name="Picture 9" descr="A person looking at the camera&#10;&#10;Description automatically generated">
            <a:extLst>
              <a:ext uri="{FF2B5EF4-FFF2-40B4-BE49-F238E27FC236}">
                <a16:creationId xmlns:a16="http://schemas.microsoft.com/office/drawing/2014/main" id="{3B0E99B3-CA21-4E15-83EE-CC6A689A4C69}"/>
              </a:ext>
            </a:extLst>
          </p:cNvPr>
          <p:cNvPicPr>
            <a:picLocks noChangeAspect="1"/>
          </p:cNvPicPr>
          <p:nvPr/>
        </p:nvPicPr>
        <p:blipFill rotWithShape="1">
          <a:blip r:embed="rId4"/>
          <a:srcRect l="-9986" r="33386"/>
          <a:stretch/>
        </p:blipFill>
        <p:spPr>
          <a:xfrm>
            <a:off x="1510934" y="4861448"/>
            <a:ext cx="1571289" cy="1226129"/>
          </a:xfrm>
          <a:prstGeom prst="rect">
            <a:avLst/>
          </a:prstGeom>
        </p:spPr>
      </p:pic>
      <p:sp>
        <p:nvSpPr>
          <p:cNvPr id="11" name="TextBox 10">
            <a:extLst>
              <a:ext uri="{FF2B5EF4-FFF2-40B4-BE49-F238E27FC236}">
                <a16:creationId xmlns:a16="http://schemas.microsoft.com/office/drawing/2014/main" id="{6C01900D-7C74-4DE5-AF7B-E33B63381F68}"/>
              </a:ext>
            </a:extLst>
          </p:cNvPr>
          <p:cNvSpPr txBox="1"/>
          <p:nvPr/>
        </p:nvSpPr>
        <p:spPr>
          <a:xfrm>
            <a:off x="8395411" y="1249303"/>
            <a:ext cx="3513054" cy="1323439"/>
          </a:xfrm>
          <a:prstGeom prst="rect">
            <a:avLst/>
          </a:prstGeom>
          <a:noFill/>
        </p:spPr>
        <p:txBody>
          <a:bodyPr wrap="square" rtlCol="0">
            <a:spAutoFit/>
          </a:bodyPr>
          <a:lstStyle/>
          <a:p>
            <a:r>
              <a:rPr lang="en-US" sz="2000" b="1" dirty="0">
                <a:solidFill>
                  <a:srgbClr val="404040"/>
                </a:solidFill>
              </a:rPr>
              <a:t>Ying</a:t>
            </a:r>
            <a:r>
              <a:rPr lang="en-US" sz="2000" b="1" dirty="0"/>
              <a:t> </a:t>
            </a:r>
            <a:r>
              <a:rPr lang="en-US" sz="2000" b="1" dirty="0">
                <a:solidFill>
                  <a:srgbClr val="404040"/>
                </a:solidFill>
              </a:rPr>
              <a:t>Cui</a:t>
            </a:r>
            <a:r>
              <a:rPr lang="en-US" sz="2000" dirty="0">
                <a:solidFill>
                  <a:srgbClr val="404040"/>
                </a:solidFill>
              </a:rPr>
              <a:t> </a:t>
            </a:r>
            <a:br>
              <a:rPr lang="en-US" sz="2000" dirty="0">
                <a:solidFill>
                  <a:srgbClr val="404040"/>
                </a:solidFill>
              </a:rPr>
            </a:br>
            <a:r>
              <a:rPr lang="en-US" sz="2000" dirty="0">
                <a:solidFill>
                  <a:srgbClr val="404040"/>
                </a:solidFill>
              </a:rPr>
              <a:t>Director of Climate Finance, IIGF, CUFE</a:t>
            </a:r>
            <a:r>
              <a:rPr lang="en-US" sz="2000" dirty="0"/>
              <a:t/>
            </a:r>
            <a:br>
              <a:rPr lang="en-US" sz="2000" dirty="0"/>
            </a:br>
            <a:endParaRPr lang="en-US" sz="2000" dirty="0"/>
          </a:p>
        </p:txBody>
      </p:sp>
      <p:sp>
        <p:nvSpPr>
          <p:cNvPr id="12" name="TextBox 11">
            <a:extLst>
              <a:ext uri="{FF2B5EF4-FFF2-40B4-BE49-F238E27FC236}">
                <a16:creationId xmlns:a16="http://schemas.microsoft.com/office/drawing/2014/main" id="{2752D5DA-1217-4341-99E8-6CD535D41C26}"/>
              </a:ext>
            </a:extLst>
          </p:cNvPr>
          <p:cNvSpPr txBox="1"/>
          <p:nvPr/>
        </p:nvSpPr>
        <p:spPr>
          <a:xfrm>
            <a:off x="3203045" y="3073436"/>
            <a:ext cx="3360072" cy="1046440"/>
          </a:xfrm>
          <a:prstGeom prst="rect">
            <a:avLst/>
          </a:prstGeom>
          <a:noFill/>
        </p:spPr>
        <p:txBody>
          <a:bodyPr wrap="square" rtlCol="0">
            <a:spAutoFit/>
          </a:bodyPr>
          <a:lstStyle/>
          <a:p>
            <a:r>
              <a:rPr lang="en-US" sz="2000" b="1" dirty="0">
                <a:solidFill>
                  <a:srgbClr val="404040"/>
                </a:solidFill>
              </a:rPr>
              <a:t>Donovan Escalante </a:t>
            </a:r>
            <a:r>
              <a:rPr lang="en-US" sz="2000" dirty="0">
                <a:solidFill>
                  <a:srgbClr val="404040"/>
                </a:solidFill>
              </a:rPr>
              <a:t>Manager, CPI </a:t>
            </a:r>
          </a:p>
          <a:p>
            <a:endParaRPr lang="en-US" sz="2000" dirty="0"/>
          </a:p>
        </p:txBody>
      </p:sp>
      <p:sp>
        <p:nvSpPr>
          <p:cNvPr id="13" name="TextBox 12">
            <a:extLst>
              <a:ext uri="{FF2B5EF4-FFF2-40B4-BE49-F238E27FC236}">
                <a16:creationId xmlns:a16="http://schemas.microsoft.com/office/drawing/2014/main" id="{8BC6BDD2-D69A-4616-8508-6BACF184CEDC}"/>
              </a:ext>
            </a:extLst>
          </p:cNvPr>
          <p:cNvSpPr txBox="1"/>
          <p:nvPr/>
        </p:nvSpPr>
        <p:spPr>
          <a:xfrm>
            <a:off x="3203045" y="4861448"/>
            <a:ext cx="2549169" cy="1323439"/>
          </a:xfrm>
          <a:prstGeom prst="rect">
            <a:avLst/>
          </a:prstGeom>
          <a:noFill/>
        </p:spPr>
        <p:txBody>
          <a:bodyPr wrap="square" rtlCol="0">
            <a:spAutoFit/>
          </a:bodyPr>
          <a:lstStyle/>
          <a:p>
            <a:r>
              <a:rPr lang="en-US" sz="2000" b="1" dirty="0">
                <a:solidFill>
                  <a:srgbClr val="404040"/>
                </a:solidFill>
              </a:rPr>
              <a:t>Tom Heller</a:t>
            </a:r>
          </a:p>
          <a:p>
            <a:r>
              <a:rPr lang="en-US" sz="2000" dirty="0">
                <a:solidFill>
                  <a:srgbClr val="404040"/>
                </a:solidFill>
              </a:rPr>
              <a:t>Board Chair, CPI  </a:t>
            </a:r>
          </a:p>
          <a:p>
            <a:r>
              <a:rPr lang="en-US" sz="2000" dirty="0">
                <a:solidFill>
                  <a:srgbClr val="404040"/>
                </a:solidFill>
              </a:rPr>
              <a:t>Stanford University </a:t>
            </a:r>
          </a:p>
          <a:p>
            <a:endParaRPr lang="en-US" sz="2000" dirty="0"/>
          </a:p>
        </p:txBody>
      </p:sp>
      <p:sp>
        <p:nvSpPr>
          <p:cNvPr id="14" name="TextBox 13">
            <a:extLst>
              <a:ext uri="{FF2B5EF4-FFF2-40B4-BE49-F238E27FC236}">
                <a16:creationId xmlns:a16="http://schemas.microsoft.com/office/drawing/2014/main" id="{35DCC330-9F2F-4C16-B48B-80D61FE12FDF}"/>
              </a:ext>
            </a:extLst>
          </p:cNvPr>
          <p:cNvSpPr txBox="1"/>
          <p:nvPr/>
        </p:nvSpPr>
        <p:spPr>
          <a:xfrm>
            <a:off x="8402447" y="3012201"/>
            <a:ext cx="2839473" cy="1631216"/>
          </a:xfrm>
          <a:prstGeom prst="rect">
            <a:avLst/>
          </a:prstGeom>
          <a:noFill/>
        </p:spPr>
        <p:txBody>
          <a:bodyPr wrap="square" rtlCol="0">
            <a:spAutoFit/>
          </a:bodyPr>
          <a:lstStyle/>
          <a:p>
            <a:r>
              <a:rPr lang="en-US" sz="2000" b="1" dirty="0">
                <a:solidFill>
                  <a:srgbClr val="404040"/>
                </a:solidFill>
              </a:rPr>
              <a:t>Mathias Lund Larsen</a:t>
            </a:r>
            <a:r>
              <a:rPr lang="en-US" sz="2000" dirty="0">
                <a:solidFill>
                  <a:srgbClr val="404040"/>
                </a:solidFill>
              </a:rPr>
              <a:t> Director International Cooperation, IIGF, CUFE</a:t>
            </a:r>
            <a:endParaRPr lang="ja-JP" altLang="en-US" sz="2000" dirty="0">
              <a:solidFill>
                <a:srgbClr val="404040"/>
              </a:solidFill>
            </a:endParaRPr>
          </a:p>
          <a:p>
            <a:endParaRPr lang="en-US" sz="2000" dirty="0"/>
          </a:p>
        </p:txBody>
      </p:sp>
      <p:sp>
        <p:nvSpPr>
          <p:cNvPr id="15" name="TextBox 14">
            <a:extLst>
              <a:ext uri="{FF2B5EF4-FFF2-40B4-BE49-F238E27FC236}">
                <a16:creationId xmlns:a16="http://schemas.microsoft.com/office/drawing/2014/main" id="{801C5857-8167-4AFB-9DA7-CCB08BE923F5}"/>
              </a:ext>
            </a:extLst>
          </p:cNvPr>
          <p:cNvSpPr txBox="1"/>
          <p:nvPr/>
        </p:nvSpPr>
        <p:spPr>
          <a:xfrm>
            <a:off x="8480245" y="4775099"/>
            <a:ext cx="2839473" cy="1015663"/>
          </a:xfrm>
          <a:prstGeom prst="rect">
            <a:avLst/>
          </a:prstGeom>
          <a:noFill/>
        </p:spPr>
        <p:txBody>
          <a:bodyPr wrap="square" rtlCol="0">
            <a:spAutoFit/>
          </a:bodyPr>
          <a:lstStyle/>
          <a:p>
            <a:r>
              <a:rPr lang="en-US" sz="2000" b="1" dirty="0">
                <a:solidFill>
                  <a:srgbClr val="404040"/>
                </a:solidFill>
              </a:rPr>
              <a:t>Yao Wang</a:t>
            </a:r>
          </a:p>
          <a:p>
            <a:r>
              <a:rPr lang="en-US" sz="2000" dirty="0">
                <a:solidFill>
                  <a:srgbClr val="404040"/>
                </a:solidFill>
              </a:rPr>
              <a:t>Director General, IIGF, CUFE</a:t>
            </a:r>
          </a:p>
        </p:txBody>
      </p:sp>
      <p:pic>
        <p:nvPicPr>
          <p:cNvPr id="19" name="Picture 18" descr="A person posing for the camera&#10;&#10;Description automatically generated">
            <a:extLst>
              <a:ext uri="{FF2B5EF4-FFF2-40B4-BE49-F238E27FC236}">
                <a16:creationId xmlns:a16="http://schemas.microsoft.com/office/drawing/2014/main" id="{F2DF9D4B-3B96-4E50-8934-87D77B9B79C4}"/>
              </a:ext>
            </a:extLst>
          </p:cNvPr>
          <p:cNvPicPr>
            <a:picLocks noChangeAspect="1"/>
          </p:cNvPicPr>
          <p:nvPr/>
        </p:nvPicPr>
        <p:blipFill rotWithShape="1">
          <a:blip r:embed="rId5"/>
          <a:srcRect b="13346"/>
          <a:stretch/>
        </p:blipFill>
        <p:spPr>
          <a:xfrm>
            <a:off x="6809335" y="4775099"/>
            <a:ext cx="1372224" cy="1486353"/>
          </a:xfrm>
          <a:prstGeom prst="rect">
            <a:avLst/>
          </a:prstGeom>
        </p:spPr>
      </p:pic>
      <p:pic>
        <p:nvPicPr>
          <p:cNvPr id="21" name="Picture 20" descr="A person posing for the camera&#10;&#10;Description automatically generated">
            <a:extLst>
              <a:ext uri="{FF2B5EF4-FFF2-40B4-BE49-F238E27FC236}">
                <a16:creationId xmlns:a16="http://schemas.microsoft.com/office/drawing/2014/main" id="{2C07652D-10B6-4052-8254-BB56FE328977}"/>
              </a:ext>
            </a:extLst>
          </p:cNvPr>
          <p:cNvPicPr>
            <a:picLocks noChangeAspect="1"/>
          </p:cNvPicPr>
          <p:nvPr/>
        </p:nvPicPr>
        <p:blipFill rotWithShape="1">
          <a:blip r:embed="rId6"/>
          <a:srcRect l="12580" r="11763" b="13502"/>
          <a:stretch/>
        </p:blipFill>
        <p:spPr>
          <a:xfrm>
            <a:off x="6713954" y="1249303"/>
            <a:ext cx="1562986" cy="1340198"/>
          </a:xfrm>
          <a:prstGeom prst="rect">
            <a:avLst/>
          </a:prstGeom>
        </p:spPr>
      </p:pic>
      <p:pic>
        <p:nvPicPr>
          <p:cNvPr id="23" name="Picture 22" descr="A person wearing a suit and tie&#10;&#10;Description automatically generated">
            <a:extLst>
              <a:ext uri="{FF2B5EF4-FFF2-40B4-BE49-F238E27FC236}">
                <a16:creationId xmlns:a16="http://schemas.microsoft.com/office/drawing/2014/main" id="{15E48DDA-0201-4D87-A40F-98C302BA76CA}"/>
              </a:ext>
            </a:extLst>
          </p:cNvPr>
          <p:cNvPicPr>
            <a:picLocks noChangeAspect="1"/>
          </p:cNvPicPr>
          <p:nvPr/>
        </p:nvPicPr>
        <p:blipFill rotWithShape="1">
          <a:blip r:embed="rId7"/>
          <a:srcRect l="12241" t="5589" r="9466" b="13974"/>
          <a:stretch/>
        </p:blipFill>
        <p:spPr>
          <a:xfrm>
            <a:off x="6843210" y="3012201"/>
            <a:ext cx="1304475" cy="1340198"/>
          </a:xfrm>
          <a:prstGeom prst="rect">
            <a:avLst/>
          </a:prstGeom>
        </p:spPr>
      </p:pic>
    </p:spTree>
    <p:extLst>
      <p:ext uri="{BB962C8B-B14F-4D97-AF65-F5344CB8AC3E}">
        <p14:creationId xmlns:p14="http://schemas.microsoft.com/office/powerpoint/2010/main" val="33813187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D9138B2-4B00-48D6-9DB3-A53185FF48E0}"/>
              </a:ext>
            </a:extLst>
          </p:cNvPr>
          <p:cNvGrpSpPr/>
          <p:nvPr/>
        </p:nvGrpSpPr>
        <p:grpSpPr>
          <a:xfrm>
            <a:off x="8080744" y="6188148"/>
            <a:ext cx="3951767" cy="508848"/>
            <a:chOff x="7814930" y="6188149"/>
            <a:chExt cx="4377069" cy="556030"/>
          </a:xfrm>
        </p:grpSpPr>
        <p:sp>
          <p:nvSpPr>
            <p:cNvPr id="3" name="Rectangle 2">
              <a:extLst>
                <a:ext uri="{FF2B5EF4-FFF2-40B4-BE49-F238E27FC236}">
                  <a16:creationId xmlns:a16="http://schemas.microsoft.com/office/drawing/2014/main" id="{0EE8748B-4161-49A3-AA00-750164051C84}"/>
                </a:ext>
              </a:extLst>
            </p:cNvPr>
            <p:cNvSpPr>
              <a:spLocks noChangeArrowheads="1"/>
            </p:cNvSpPr>
            <p:nvPr/>
          </p:nvSpPr>
          <p:spPr bwMode="auto">
            <a:xfrm>
              <a:off x="7814930" y="6235331"/>
              <a:ext cx="26156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lumMod val="50000"/>
                      <a:lumOff val="50000"/>
                    </a:schemeClr>
                  </a:solidFill>
                  <a:effectLst/>
                </a:rPr>
                <a:t>This project is supported by the UK PACT </a:t>
              </a:r>
              <a:r>
                <a:rPr kumimoji="0" lang="en-US" altLang="en-US" sz="1200" b="0" i="0" u="none" strike="noStrike" cap="none" normalizeH="0" baseline="0" dirty="0" err="1">
                  <a:ln>
                    <a:noFill/>
                  </a:ln>
                  <a:solidFill>
                    <a:schemeClr val="tx1">
                      <a:lumMod val="50000"/>
                      <a:lumOff val="50000"/>
                    </a:schemeClr>
                  </a:solidFill>
                  <a:effectLst/>
                </a:rPr>
                <a:t>Programme</a:t>
              </a:r>
              <a:endParaRPr kumimoji="0" lang="en-US" altLang="en-US" sz="1200" b="0" i="0" u="none" strike="noStrike" cap="none" normalizeH="0" baseline="0" dirty="0">
                <a:ln>
                  <a:noFill/>
                </a:ln>
                <a:solidFill>
                  <a:schemeClr val="tx1">
                    <a:lumMod val="50000"/>
                    <a:lumOff val="50000"/>
                  </a:schemeClr>
                </a:solidFill>
                <a:effectLst/>
              </a:endParaRPr>
            </a:p>
          </p:txBody>
        </p:sp>
        <p:pic>
          <p:nvPicPr>
            <p:cNvPr id="4" name="Picture 3" descr="A close up of a sign&#10;&#10;Description automatically generated">
              <a:extLst>
                <a:ext uri="{FF2B5EF4-FFF2-40B4-BE49-F238E27FC236}">
                  <a16:creationId xmlns:a16="http://schemas.microsoft.com/office/drawing/2014/main" id="{75B803DE-E52F-4DBB-9EB5-866EC4ACB1DC}"/>
                </a:ext>
              </a:extLst>
            </p:cNvPr>
            <p:cNvPicPr>
              <a:picLocks noChangeAspect="1"/>
            </p:cNvPicPr>
            <p:nvPr/>
          </p:nvPicPr>
          <p:blipFill>
            <a:blip r:embed="rId3"/>
            <a:stretch>
              <a:fillRect/>
            </a:stretch>
          </p:blipFill>
          <p:spPr>
            <a:xfrm>
              <a:off x="10338566" y="6188149"/>
              <a:ext cx="1853433" cy="556030"/>
            </a:xfrm>
            <a:prstGeom prst="rect">
              <a:avLst/>
            </a:prstGeom>
          </p:spPr>
        </p:pic>
      </p:grpSp>
    </p:spTree>
    <p:extLst>
      <p:ext uri="{BB962C8B-B14F-4D97-AF65-F5344CB8AC3E}">
        <p14:creationId xmlns:p14="http://schemas.microsoft.com/office/powerpoint/2010/main" val="40049504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C676003-2D2B-4227-B365-D8BF454A64E1}"/>
              </a:ext>
            </a:extLst>
          </p:cNvPr>
          <p:cNvSpPr>
            <a:spLocks noGrp="1"/>
          </p:cNvSpPr>
          <p:nvPr>
            <p:ph type="body" sz="quarter" idx="14"/>
          </p:nvPr>
        </p:nvSpPr>
        <p:spPr/>
        <p:txBody>
          <a:bodyPr/>
          <a:lstStyle/>
          <a:p>
            <a:r>
              <a:rPr lang="en-US" dirty="0"/>
              <a:t>Key Questions</a:t>
            </a:r>
          </a:p>
        </p:txBody>
      </p:sp>
      <p:graphicFrame>
        <p:nvGraphicFramePr>
          <p:cNvPr id="5" name="Text Placeholder 2">
            <a:extLst>
              <a:ext uri="{FF2B5EF4-FFF2-40B4-BE49-F238E27FC236}">
                <a16:creationId xmlns:a16="http://schemas.microsoft.com/office/drawing/2014/main" id="{473DEEE9-DD27-4BDC-8C11-46D7CB3AA192}"/>
              </a:ext>
            </a:extLst>
          </p:cNvPr>
          <p:cNvGraphicFramePr/>
          <p:nvPr>
            <p:extLst>
              <p:ext uri="{D42A27DB-BD31-4B8C-83A1-F6EECF244321}">
                <p14:modId xmlns:p14="http://schemas.microsoft.com/office/powerpoint/2010/main" val="276543704"/>
              </p:ext>
            </p:extLst>
          </p:nvPr>
        </p:nvGraphicFramePr>
        <p:xfrm>
          <a:off x="1751190" y="854563"/>
          <a:ext cx="9375597" cy="54930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9332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2CE557-A64E-45AC-A51F-0C5E05759B51}"/>
              </a:ext>
            </a:extLst>
          </p:cNvPr>
          <p:cNvSpPr>
            <a:spLocks noGrp="1"/>
          </p:cNvSpPr>
          <p:nvPr>
            <p:ph type="body" sz="quarter" idx="11"/>
          </p:nvPr>
        </p:nvSpPr>
        <p:spPr>
          <a:xfrm>
            <a:off x="1566526" y="2021507"/>
            <a:ext cx="4833440" cy="4330570"/>
          </a:xfrm>
        </p:spPr>
        <p:txBody>
          <a:bodyPr>
            <a:normAutofit/>
          </a:bodyPr>
          <a:lstStyle/>
          <a:p>
            <a:pPr marL="342900" indent="-342900">
              <a:spcAft>
                <a:spcPts val="2400"/>
              </a:spcAft>
              <a:buFont typeface="Arial" panose="020B0604020202020204" pitchFamily="34" charset="0"/>
              <a:buChar char="•"/>
            </a:pPr>
            <a:r>
              <a:rPr lang="en-US" sz="2000" dirty="0"/>
              <a:t>Guided by high-level framework for building an “Ecological Civilization,” first introduced in 2007</a:t>
            </a:r>
          </a:p>
          <a:p>
            <a:pPr marL="342900" indent="-342900">
              <a:spcAft>
                <a:spcPts val="2400"/>
              </a:spcAft>
              <a:buFont typeface="Arial" panose="020B0604020202020204" pitchFamily="34" charset="0"/>
              <a:buChar char="•"/>
            </a:pPr>
            <a:r>
              <a:rPr lang="en-US" sz="2000" dirty="0"/>
              <a:t>Rapid growth supported by high-level political buy-in and national efforts to green the financial system</a:t>
            </a:r>
          </a:p>
          <a:p>
            <a:pPr marL="342900" indent="-342900">
              <a:spcAft>
                <a:spcPts val="2400"/>
              </a:spcAft>
              <a:buFont typeface="Arial" panose="020B0604020202020204" pitchFamily="34" charset="0"/>
              <a:buChar char="•"/>
            </a:pPr>
            <a:r>
              <a:rPr lang="en-US" sz="2000" dirty="0"/>
              <a:t>RMB 3-4 trillion (USD 420-560bn) yearly investment needed for China to meet Paris Agreement commitment</a:t>
            </a:r>
            <a:endParaRPr lang="en-US" sz="1800" dirty="0"/>
          </a:p>
        </p:txBody>
      </p:sp>
      <p:sp>
        <p:nvSpPr>
          <p:cNvPr id="2" name="Text Placeholder 1">
            <a:extLst>
              <a:ext uri="{FF2B5EF4-FFF2-40B4-BE49-F238E27FC236}">
                <a16:creationId xmlns:a16="http://schemas.microsoft.com/office/drawing/2014/main" id="{A5CCD08C-C57A-48E7-A8AB-26CD2BC16E61}"/>
              </a:ext>
            </a:extLst>
          </p:cNvPr>
          <p:cNvSpPr>
            <a:spLocks noGrp="1"/>
          </p:cNvSpPr>
          <p:nvPr>
            <p:ph type="body" sz="quarter" idx="14"/>
          </p:nvPr>
        </p:nvSpPr>
        <p:spPr/>
        <p:txBody>
          <a:bodyPr/>
          <a:lstStyle/>
          <a:p>
            <a:r>
              <a:rPr lang="en-US" sz="2800" dirty="0"/>
              <a:t>Green Bonds: A central part of China’s drive to </a:t>
            </a:r>
          </a:p>
          <a:p>
            <a:r>
              <a:rPr lang="en-US" sz="2800" dirty="0"/>
              <a:t>green the financial system</a:t>
            </a:r>
            <a:endParaRPr lang="en-US" dirty="0"/>
          </a:p>
        </p:txBody>
      </p:sp>
      <p:grpSp>
        <p:nvGrpSpPr>
          <p:cNvPr id="10" name="Group 9">
            <a:extLst>
              <a:ext uri="{FF2B5EF4-FFF2-40B4-BE49-F238E27FC236}">
                <a16:creationId xmlns:a16="http://schemas.microsoft.com/office/drawing/2014/main" id="{BFA85BE9-77CF-437D-8D9D-BA55F95D25DC}"/>
              </a:ext>
            </a:extLst>
          </p:cNvPr>
          <p:cNvGrpSpPr/>
          <p:nvPr/>
        </p:nvGrpSpPr>
        <p:grpSpPr>
          <a:xfrm>
            <a:off x="6975200" y="2076088"/>
            <a:ext cx="4593782" cy="3931307"/>
            <a:chOff x="4449337" y="3558161"/>
            <a:chExt cx="4201038" cy="2708823"/>
          </a:xfrm>
        </p:grpSpPr>
        <p:sp>
          <p:nvSpPr>
            <p:cNvPr id="5" name="Isosceles Triangle 4">
              <a:extLst>
                <a:ext uri="{FF2B5EF4-FFF2-40B4-BE49-F238E27FC236}">
                  <a16:creationId xmlns:a16="http://schemas.microsoft.com/office/drawing/2014/main" id="{9C4E85A6-13AB-4CDC-AA5D-0E40CB7D03E9}"/>
                </a:ext>
              </a:extLst>
            </p:cNvPr>
            <p:cNvSpPr/>
            <p:nvPr/>
          </p:nvSpPr>
          <p:spPr>
            <a:xfrm>
              <a:off x="4449337" y="3558161"/>
              <a:ext cx="4201038" cy="2708823"/>
            </a:xfrm>
            <a:custGeom>
              <a:avLst/>
              <a:gdLst>
                <a:gd name="connsiteX0" fmla="*/ 0 w 4201038"/>
                <a:gd name="connsiteY0" fmla="*/ 2708823 h 2708823"/>
                <a:gd name="connsiteX1" fmla="*/ 2100519 w 4201038"/>
                <a:gd name="connsiteY1" fmla="*/ 0 h 2708823"/>
                <a:gd name="connsiteX2" fmla="*/ 4201038 w 4201038"/>
                <a:gd name="connsiteY2" fmla="*/ 2708823 h 2708823"/>
                <a:gd name="connsiteX3" fmla="*/ 0 w 4201038"/>
                <a:gd name="connsiteY3" fmla="*/ 2708823 h 2708823"/>
                <a:gd name="connsiteX0" fmla="*/ 0 w 4201038"/>
                <a:gd name="connsiteY0" fmla="*/ 2708823 h 2708823"/>
                <a:gd name="connsiteX1" fmla="*/ 914400 w 4201038"/>
                <a:gd name="connsiteY1" fmla="*/ 1526795 h 2708823"/>
                <a:gd name="connsiteX2" fmla="*/ 2100519 w 4201038"/>
                <a:gd name="connsiteY2" fmla="*/ 0 h 2708823"/>
                <a:gd name="connsiteX3" fmla="*/ 4201038 w 4201038"/>
                <a:gd name="connsiteY3" fmla="*/ 2708823 h 2708823"/>
                <a:gd name="connsiteX4" fmla="*/ 0 w 4201038"/>
                <a:gd name="connsiteY4" fmla="*/ 2708823 h 2708823"/>
                <a:gd name="connsiteX0" fmla="*/ 0 w 4201038"/>
                <a:gd name="connsiteY0" fmla="*/ 2708823 h 2708823"/>
                <a:gd name="connsiteX1" fmla="*/ 936702 w 4201038"/>
                <a:gd name="connsiteY1" fmla="*/ 1504493 h 2708823"/>
                <a:gd name="connsiteX2" fmla="*/ 2100519 w 4201038"/>
                <a:gd name="connsiteY2" fmla="*/ 0 h 2708823"/>
                <a:gd name="connsiteX3" fmla="*/ 4201038 w 4201038"/>
                <a:gd name="connsiteY3" fmla="*/ 2708823 h 2708823"/>
                <a:gd name="connsiteX4" fmla="*/ 0 w 4201038"/>
                <a:gd name="connsiteY4" fmla="*/ 2708823 h 270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1038" h="2708823">
                  <a:moveTo>
                    <a:pt x="0" y="2708823"/>
                  </a:moveTo>
                  <a:cubicBezTo>
                    <a:pt x="148683" y="2511819"/>
                    <a:pt x="788019" y="1701497"/>
                    <a:pt x="936702" y="1504493"/>
                  </a:cubicBezTo>
                  <a:lnTo>
                    <a:pt x="2100519" y="0"/>
                  </a:lnTo>
                  <a:lnTo>
                    <a:pt x="4201038" y="2708823"/>
                  </a:lnTo>
                  <a:lnTo>
                    <a:pt x="0" y="2708823"/>
                  </a:lnTo>
                  <a:close/>
                </a:path>
              </a:pathLst>
            </a:custGeom>
            <a:noFill/>
            <a:ln w="127000" cap="rnd" cmpd="sng">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a:solidFill>
                  <a:schemeClr val="bg1"/>
                </a:solidFill>
              </a:endParaRPr>
            </a:p>
          </p:txBody>
        </p:sp>
        <p:sp>
          <p:nvSpPr>
            <p:cNvPr id="6" name="TextBox 5">
              <a:extLst>
                <a:ext uri="{FF2B5EF4-FFF2-40B4-BE49-F238E27FC236}">
                  <a16:creationId xmlns:a16="http://schemas.microsoft.com/office/drawing/2014/main" id="{9D521117-F85C-4B3B-913B-E052D10C5320}"/>
                </a:ext>
              </a:extLst>
            </p:cNvPr>
            <p:cNvSpPr txBox="1"/>
            <p:nvPr/>
          </p:nvSpPr>
          <p:spPr>
            <a:xfrm>
              <a:off x="5339306" y="5859295"/>
              <a:ext cx="2443180" cy="254484"/>
            </a:xfrm>
            <a:prstGeom prst="rect">
              <a:avLst/>
            </a:prstGeom>
            <a:noFill/>
          </p:spPr>
          <p:txBody>
            <a:bodyPr wrap="square" rtlCol="0">
              <a:spAutoFit/>
            </a:bodyPr>
            <a:lstStyle/>
            <a:p>
              <a:pPr algn="ctr"/>
              <a:r>
                <a:rPr lang="en-US" dirty="0"/>
                <a:t>Ecological Civilization</a:t>
              </a:r>
            </a:p>
          </p:txBody>
        </p:sp>
        <p:sp>
          <p:nvSpPr>
            <p:cNvPr id="7" name="TextBox 6">
              <a:extLst>
                <a:ext uri="{FF2B5EF4-FFF2-40B4-BE49-F238E27FC236}">
                  <a16:creationId xmlns:a16="http://schemas.microsoft.com/office/drawing/2014/main" id="{83911BEE-55FC-4CAC-B996-DBEF3C88070A}"/>
                </a:ext>
              </a:extLst>
            </p:cNvPr>
            <p:cNvSpPr txBox="1"/>
            <p:nvPr/>
          </p:nvSpPr>
          <p:spPr>
            <a:xfrm>
              <a:off x="5065242" y="5482384"/>
              <a:ext cx="2991307" cy="233277"/>
            </a:xfrm>
            <a:prstGeom prst="rect">
              <a:avLst/>
            </a:prstGeom>
            <a:noFill/>
          </p:spPr>
          <p:txBody>
            <a:bodyPr wrap="square" rtlCol="0">
              <a:spAutoFit/>
            </a:bodyPr>
            <a:lstStyle/>
            <a:p>
              <a:pPr algn="ctr"/>
              <a:r>
                <a:rPr lang="en-US" sz="1600" dirty="0"/>
                <a:t>Greening the Financial System</a:t>
              </a:r>
            </a:p>
          </p:txBody>
        </p:sp>
        <p:sp>
          <p:nvSpPr>
            <p:cNvPr id="8" name="TextBox 7">
              <a:extLst>
                <a:ext uri="{FF2B5EF4-FFF2-40B4-BE49-F238E27FC236}">
                  <a16:creationId xmlns:a16="http://schemas.microsoft.com/office/drawing/2014/main" id="{59AD32FE-5DED-429A-BE53-BEA842341A21}"/>
                </a:ext>
              </a:extLst>
            </p:cNvPr>
            <p:cNvSpPr txBox="1"/>
            <p:nvPr/>
          </p:nvSpPr>
          <p:spPr>
            <a:xfrm>
              <a:off x="5339306" y="5068256"/>
              <a:ext cx="2443180" cy="233277"/>
            </a:xfrm>
            <a:prstGeom prst="rect">
              <a:avLst/>
            </a:prstGeom>
            <a:noFill/>
          </p:spPr>
          <p:txBody>
            <a:bodyPr wrap="square" rtlCol="0">
              <a:spAutoFit/>
            </a:bodyPr>
            <a:lstStyle/>
            <a:p>
              <a:pPr algn="ctr"/>
              <a:r>
                <a:rPr lang="en-US" sz="1600" dirty="0"/>
                <a:t>Green Credit Guidelines</a:t>
              </a:r>
            </a:p>
          </p:txBody>
        </p:sp>
        <p:sp>
          <p:nvSpPr>
            <p:cNvPr id="9" name="TextBox 8">
              <a:extLst>
                <a:ext uri="{FF2B5EF4-FFF2-40B4-BE49-F238E27FC236}">
                  <a16:creationId xmlns:a16="http://schemas.microsoft.com/office/drawing/2014/main" id="{B98720F3-E8F6-4A11-9857-CCA312AF387F}"/>
                </a:ext>
              </a:extLst>
            </p:cNvPr>
            <p:cNvSpPr txBox="1"/>
            <p:nvPr/>
          </p:nvSpPr>
          <p:spPr>
            <a:xfrm>
              <a:off x="5682572" y="4339949"/>
              <a:ext cx="1756646" cy="508968"/>
            </a:xfrm>
            <a:prstGeom prst="rect">
              <a:avLst/>
            </a:prstGeom>
            <a:noFill/>
          </p:spPr>
          <p:txBody>
            <a:bodyPr wrap="square" rtlCol="0">
              <a:spAutoFit/>
            </a:bodyPr>
            <a:lstStyle/>
            <a:p>
              <a:pPr algn="ctr"/>
              <a:r>
                <a:rPr lang="en-US" sz="1400" dirty="0"/>
                <a:t>Green Bonds, Loans, ABS,</a:t>
              </a:r>
            </a:p>
            <a:p>
              <a:pPr algn="ctr"/>
              <a:r>
                <a:rPr lang="en-US" sz="1400" dirty="0"/>
                <a:t>Green Pilot Projects</a:t>
              </a:r>
            </a:p>
          </p:txBody>
        </p:sp>
      </p:grpSp>
    </p:spTree>
    <p:extLst>
      <p:ext uri="{BB962C8B-B14F-4D97-AF65-F5344CB8AC3E}">
        <p14:creationId xmlns:p14="http://schemas.microsoft.com/office/powerpoint/2010/main" val="1704608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39560AEE-7700-4674-9613-E17DFE30BC52}"/>
              </a:ext>
            </a:extLst>
          </p:cNvPr>
          <p:cNvSpPr>
            <a:spLocks noGrp="1"/>
          </p:cNvSpPr>
          <p:nvPr>
            <p:ph type="body" sz="quarter" idx="11"/>
          </p:nvPr>
        </p:nvSpPr>
        <p:spPr/>
        <p:txBody>
          <a:bodyPr/>
          <a:lstStyle/>
          <a:p>
            <a:r>
              <a:rPr lang="en-US" dirty="0"/>
              <a:t>Trends in Investment</a:t>
            </a:r>
          </a:p>
        </p:txBody>
      </p:sp>
    </p:spTree>
    <p:extLst>
      <p:ext uri="{BB962C8B-B14F-4D97-AF65-F5344CB8AC3E}">
        <p14:creationId xmlns:p14="http://schemas.microsoft.com/office/powerpoint/2010/main" val="1817545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9BAD88-A2CD-4410-86BC-0E03F53D6F9B}"/>
              </a:ext>
            </a:extLst>
          </p:cNvPr>
          <p:cNvSpPr>
            <a:spLocks noGrp="1"/>
          </p:cNvSpPr>
          <p:nvPr>
            <p:ph type="body" sz="quarter" idx="14"/>
          </p:nvPr>
        </p:nvSpPr>
        <p:spPr/>
        <p:txBody>
          <a:bodyPr/>
          <a:lstStyle/>
          <a:p>
            <a:r>
              <a:rPr lang="en-US" sz="2400" dirty="0"/>
              <a:t>Cumulative issuance reached $US 120bn in 2019</a:t>
            </a:r>
            <a:endParaRPr lang="en-US" dirty="0"/>
          </a:p>
        </p:txBody>
      </p:sp>
      <p:graphicFrame>
        <p:nvGraphicFramePr>
          <p:cNvPr id="6" name="Chart 5">
            <a:extLst>
              <a:ext uri="{FF2B5EF4-FFF2-40B4-BE49-F238E27FC236}">
                <a16:creationId xmlns:a16="http://schemas.microsoft.com/office/drawing/2014/main" id="{04B6CC08-2140-4B04-9C38-C5770DBC7932}"/>
              </a:ext>
            </a:extLst>
          </p:cNvPr>
          <p:cNvGraphicFramePr/>
          <p:nvPr>
            <p:extLst>
              <p:ext uri="{D42A27DB-BD31-4B8C-83A1-F6EECF244321}">
                <p14:modId xmlns:p14="http://schemas.microsoft.com/office/powerpoint/2010/main" val="1815473984"/>
              </p:ext>
            </p:extLst>
          </p:nvPr>
        </p:nvGraphicFramePr>
        <p:xfrm>
          <a:off x="1536905" y="1292135"/>
          <a:ext cx="8573882" cy="53788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71027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986BFB4-B965-4024-B0CF-34910ADA4762}"/>
              </a:ext>
            </a:extLst>
          </p:cNvPr>
          <p:cNvSpPr>
            <a:spLocks noGrp="1"/>
          </p:cNvSpPr>
          <p:nvPr>
            <p:ph type="body" sz="quarter" idx="14"/>
          </p:nvPr>
        </p:nvSpPr>
        <p:spPr/>
        <p:txBody>
          <a:bodyPr/>
          <a:lstStyle/>
          <a:p>
            <a:r>
              <a:rPr lang="en-US" sz="2800" dirty="0"/>
              <a:t>Clean energy and transport: largest share of finance</a:t>
            </a:r>
            <a:endParaRPr lang="en-US" dirty="0"/>
          </a:p>
        </p:txBody>
      </p:sp>
      <p:pic>
        <p:nvPicPr>
          <p:cNvPr id="6" name="Picture 5">
            <a:extLst>
              <a:ext uri="{FF2B5EF4-FFF2-40B4-BE49-F238E27FC236}">
                <a16:creationId xmlns:a16="http://schemas.microsoft.com/office/drawing/2014/main" id="{A964C03B-3468-443A-8BC7-BB8AF16F88BB}"/>
              </a:ext>
            </a:extLst>
          </p:cNvPr>
          <p:cNvPicPr>
            <a:picLocks noChangeAspect="1"/>
          </p:cNvPicPr>
          <p:nvPr/>
        </p:nvPicPr>
        <p:blipFill>
          <a:blip r:embed="rId3"/>
          <a:stretch>
            <a:fillRect/>
          </a:stretch>
        </p:blipFill>
        <p:spPr>
          <a:xfrm>
            <a:off x="1649939" y="1097780"/>
            <a:ext cx="8541587" cy="5577840"/>
          </a:xfrm>
          <a:prstGeom prst="rect">
            <a:avLst/>
          </a:prstGeom>
        </p:spPr>
      </p:pic>
    </p:spTree>
    <p:extLst>
      <p:ext uri="{BB962C8B-B14F-4D97-AF65-F5344CB8AC3E}">
        <p14:creationId xmlns:p14="http://schemas.microsoft.com/office/powerpoint/2010/main" val="141626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5AB495-83CB-4096-949B-2C92FD2007F3}"/>
              </a:ext>
            </a:extLst>
          </p:cNvPr>
          <p:cNvSpPr>
            <a:spLocks noGrp="1"/>
          </p:cNvSpPr>
          <p:nvPr>
            <p:ph type="body" sz="quarter" idx="14"/>
          </p:nvPr>
        </p:nvSpPr>
        <p:spPr/>
        <p:txBody>
          <a:bodyPr/>
          <a:lstStyle/>
          <a:p>
            <a:r>
              <a:rPr lang="en-US" sz="2800" dirty="0"/>
              <a:t>Large Hydropower: biggest share at subcategory level</a:t>
            </a:r>
            <a:endParaRPr lang="en-US" dirty="0"/>
          </a:p>
        </p:txBody>
      </p:sp>
      <p:pic>
        <p:nvPicPr>
          <p:cNvPr id="4" name="Picture 3">
            <a:extLst>
              <a:ext uri="{FF2B5EF4-FFF2-40B4-BE49-F238E27FC236}">
                <a16:creationId xmlns:a16="http://schemas.microsoft.com/office/drawing/2014/main" id="{497B8DB4-4019-4216-BD6F-CAEE3717F6A7}"/>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1751998" y="1493876"/>
            <a:ext cx="8412728" cy="4776980"/>
          </a:xfrm>
          <a:prstGeom prst="rect">
            <a:avLst/>
          </a:prstGeom>
          <a:noFill/>
          <a:ln>
            <a:noFill/>
          </a:ln>
        </p:spPr>
      </p:pic>
    </p:spTree>
    <p:extLst>
      <p:ext uri="{BB962C8B-B14F-4D97-AF65-F5344CB8AC3E}">
        <p14:creationId xmlns:p14="http://schemas.microsoft.com/office/powerpoint/2010/main" val="3371190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08681D2-F539-4B37-A02A-0A8277993509}"/>
              </a:ext>
            </a:extLst>
          </p:cNvPr>
          <p:cNvSpPr>
            <a:spLocks noGrp="1"/>
          </p:cNvSpPr>
          <p:nvPr>
            <p:ph type="body" sz="quarter" idx="11"/>
          </p:nvPr>
        </p:nvSpPr>
        <p:spPr>
          <a:xfrm>
            <a:off x="990600" y="1627566"/>
            <a:ext cx="9464675" cy="963907"/>
          </a:xfrm>
        </p:spPr>
        <p:txBody>
          <a:bodyPr/>
          <a:lstStyle/>
          <a:p>
            <a:r>
              <a:rPr lang="en-US" dirty="0"/>
              <a:t>State and functioning of the market</a:t>
            </a:r>
          </a:p>
        </p:txBody>
      </p:sp>
    </p:spTree>
    <p:extLst>
      <p:ext uri="{BB962C8B-B14F-4D97-AF65-F5344CB8AC3E}">
        <p14:creationId xmlns:p14="http://schemas.microsoft.com/office/powerpoint/2010/main" val="3402410079"/>
      </p:ext>
    </p:extLst>
  </p:cSld>
  <p:clrMapOvr>
    <a:masterClrMapping/>
  </p:clrMapOvr>
</p:sld>
</file>

<file path=ppt/theme/theme1.xml><?xml version="1.0" encoding="utf-8"?>
<a:theme xmlns:a="http://schemas.openxmlformats.org/drawingml/2006/main" name="Default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entury Gothic"/>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0" cap="rnd" cmpd="sng">
          <a:solidFill>
            <a:schemeClr val="accent6"/>
          </a:solidFill>
        </a:ln>
      </a:spPr>
      <a:bodyPr rtlCol="0" anchor="ctr"/>
      <a:lstStyle>
        <a:defPPr algn="ctr">
          <a:defRPr sz="2000" smtClean="0">
            <a:solidFill>
              <a:schemeClr val="bg1"/>
            </a:solidFill>
          </a:defRPr>
        </a:defPPr>
      </a:lstStyle>
      <a:style>
        <a:lnRef idx="2">
          <a:schemeClr val="accent6"/>
        </a:lnRef>
        <a:fillRef idx="1">
          <a:schemeClr val="lt1"/>
        </a:fillRef>
        <a:effectRef idx="0">
          <a:schemeClr val="accent6"/>
        </a:effectRef>
        <a:fontRef idx="minor">
          <a:schemeClr val="dk1"/>
        </a:fontRef>
      </a:style>
    </a:spDef>
    <a:lnDef>
      <a:spPr>
        <a:ln w="127000">
          <a:solidFill>
            <a:schemeClr val="accent2"/>
          </a:solidFill>
          <a:tailEnd type="triangle" w="sm" len="sm"/>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51271</TotalTime>
  <Words>2272</Words>
  <Application>Microsoft Office PowerPoint</Application>
  <PresentationFormat>Widescreen</PresentationFormat>
  <Paragraphs>284</Paragraphs>
  <Slides>21</Slides>
  <Notes>14</Notes>
  <HiddenSlides>0</HiddenSlides>
  <MMClips>0</MMClips>
  <ScaleCrop>false</ScaleCrop>
  <HeadingPairs>
    <vt:vector size="6" baseType="variant">
      <vt:variant>
        <vt:lpstr>Fontes usadas</vt:lpstr>
      </vt:variant>
      <vt:variant>
        <vt:i4>10</vt:i4>
      </vt:variant>
      <vt:variant>
        <vt:lpstr>Tema</vt:lpstr>
      </vt:variant>
      <vt:variant>
        <vt:i4>1</vt:i4>
      </vt:variant>
      <vt:variant>
        <vt:lpstr>Títulos de slides</vt:lpstr>
      </vt:variant>
      <vt:variant>
        <vt:i4>21</vt:i4>
      </vt:variant>
    </vt:vector>
  </HeadingPairs>
  <TitlesOfParts>
    <vt:vector size="32" baseType="lpstr">
      <vt:lpstr>Calibri</vt:lpstr>
      <vt:lpstr>Wingdings</vt:lpstr>
      <vt:lpstr>Georgia</vt:lpstr>
      <vt:lpstr>Century Gothic</vt:lpstr>
      <vt:lpstr>Futura Medium</vt:lpstr>
      <vt:lpstr>Times New Roman</vt:lpstr>
      <vt:lpstr>Arial</vt:lpstr>
      <vt:lpstr>ＭＳ Ｐ明朝</vt:lpstr>
      <vt:lpstr>Cronos Pro</vt:lpstr>
      <vt:lpstr>SimSun</vt:lpstr>
      <vt:lpstr>Default Theme</vt:lpstr>
      <vt:lpstr>China’s Green Bond Market: How is it performing?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Fast track to a low-carbon,  climate resilient economy</dc:title>
  <dc:creator>Elysha Davila</dc:creator>
  <cp:lastModifiedBy>Júlio Lubianco</cp:lastModifiedBy>
  <cp:revision>312</cp:revision>
  <cp:lastPrinted>2018-04-14T01:01:46Z</cp:lastPrinted>
  <dcterms:created xsi:type="dcterms:W3CDTF">2018-03-23T16:47:53Z</dcterms:created>
  <dcterms:modified xsi:type="dcterms:W3CDTF">2020-06-11T01:29:15Z</dcterms:modified>
</cp:coreProperties>
</file>